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5" r:id="rId3"/>
    <p:sldId id="291" r:id="rId4"/>
    <p:sldId id="292" r:id="rId5"/>
    <p:sldId id="294" r:id="rId6"/>
    <p:sldId id="295" r:id="rId7"/>
    <p:sldId id="293" r:id="rId8"/>
    <p:sldId id="266" r:id="rId9"/>
    <p:sldId id="297" r:id="rId10"/>
    <p:sldId id="299" r:id="rId11"/>
    <p:sldId id="305" r:id="rId12"/>
    <p:sldId id="307" r:id="rId13"/>
    <p:sldId id="308" r:id="rId14"/>
    <p:sldId id="309" r:id="rId15"/>
    <p:sldId id="310" r:id="rId16"/>
    <p:sldId id="311" r:id="rId17"/>
    <p:sldId id="312" r:id="rId18"/>
    <p:sldId id="313" r:id="rId19"/>
    <p:sldId id="314" r:id="rId20"/>
    <p:sldId id="315" r:id="rId21"/>
    <p:sldId id="316" r:id="rId22"/>
    <p:sldId id="321" r:id="rId23"/>
    <p:sldId id="322" r:id="rId24"/>
    <p:sldId id="323" r:id="rId25"/>
    <p:sldId id="317" r:id="rId26"/>
    <p:sldId id="324" r:id="rId27"/>
    <p:sldId id="325" r:id="rId28"/>
    <p:sldId id="326" r:id="rId29"/>
    <p:sldId id="318" r:id="rId30"/>
    <p:sldId id="319" r:id="rId31"/>
    <p:sldId id="327" r:id="rId32"/>
    <p:sldId id="328" r:id="rId33"/>
    <p:sldId id="320" r:id="rId34"/>
    <p:sldId id="329" r:id="rId35"/>
    <p:sldId id="330" r:id="rId36"/>
    <p:sldId id="331" r:id="rId37"/>
    <p:sldId id="333" r:id="rId38"/>
    <p:sldId id="332" r:id="rId39"/>
    <p:sldId id="334" r:id="rId40"/>
    <p:sldId id="335" r:id="rId41"/>
    <p:sldId id="3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29" autoAdjust="0"/>
  </p:normalViewPr>
  <p:slideViewPr>
    <p:cSldViewPr snapToGrid="0">
      <p:cViewPr>
        <p:scale>
          <a:sx n="75" d="100"/>
          <a:sy n="75" d="100"/>
        </p:scale>
        <p:origin x="974"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FB32E-ABE2-45EF-AD21-F2114AD25527}" type="datetimeFigureOut">
              <a:rPr lang="en-US" smtClean="0"/>
              <a:t>10/31/2019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0105C-A6F1-40C5-B73C-F079FB9B6199}" type="slidenum">
              <a:rPr lang="en-US" smtClean="0"/>
              <a:t>‹#›</a:t>
            </a:fld>
            <a:endParaRPr lang="en-US"/>
          </a:p>
        </p:txBody>
      </p:sp>
    </p:spTree>
    <p:extLst>
      <p:ext uri="{BB962C8B-B14F-4D97-AF65-F5344CB8AC3E}">
        <p14:creationId xmlns:p14="http://schemas.microsoft.com/office/powerpoint/2010/main" val="387068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weathernet.com/educational/history-weather-forecas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why forecast? To me, the strongest case for forecasting is that it exemplifies the scientific method and shows promise to accelerate our science. If someone were to ask you, what is going to be the nutrient concentration in my stream 5 days from now, you would probably want to know the land cover surrounding that stream, the size of the stream, the time of year that you’re trying to forecast, the chance of rain in the next 5 days,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You are making hypotheses for what is important to stream nutrient concentration. Often you would turn these hypotheses into a model to make predictions for stream nutrient concentration, you would then collect out-of-sample observations over the next 5 days, and then compare to your predictions to see how well or poorly your predictions were. You would inspect your errors, make adjustments, and repeat the process over again. </a:t>
            </a:r>
          </a:p>
        </p:txBody>
      </p:sp>
      <p:sp>
        <p:nvSpPr>
          <p:cNvPr id="4" name="Slide Number Placeholder 3"/>
          <p:cNvSpPr>
            <a:spLocks noGrp="1"/>
          </p:cNvSpPr>
          <p:nvPr>
            <p:ph type="sldNum" sz="quarter" idx="10"/>
          </p:nvPr>
        </p:nvSpPr>
        <p:spPr/>
        <p:txBody>
          <a:bodyPr/>
          <a:lstStyle/>
          <a:p>
            <a:fld id="{35E53F14-0AB7-4091-9106-A6951B423D93}" type="slidenum">
              <a:rPr lang="en-US" smtClean="0"/>
              <a:t>2</a:t>
            </a:fld>
            <a:endParaRPr lang="en-US"/>
          </a:p>
        </p:txBody>
      </p:sp>
    </p:spTree>
    <p:extLst>
      <p:ext uri="{BB962C8B-B14F-4D97-AF65-F5344CB8AC3E}">
        <p14:creationId xmlns:p14="http://schemas.microsoft.com/office/powerpoint/2010/main" val="1453196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Impacts your timestep, how you’ll deliver the data (viz, data file type, operational, in support of other research) </a:t>
            </a:r>
          </a:p>
        </p:txBody>
      </p:sp>
      <p:sp>
        <p:nvSpPr>
          <p:cNvPr id="4" name="Slide Number Placeholder 3"/>
          <p:cNvSpPr>
            <a:spLocks noGrp="1"/>
          </p:cNvSpPr>
          <p:nvPr>
            <p:ph type="sldNum" sz="quarter" idx="5"/>
          </p:nvPr>
        </p:nvSpPr>
        <p:spPr/>
        <p:txBody>
          <a:bodyPr/>
          <a:lstStyle/>
          <a:p>
            <a:fld id="{2A10105C-A6F1-40C5-B73C-F079FB9B6199}" type="slidenum">
              <a:rPr lang="en-US" smtClean="0"/>
              <a:t>11</a:t>
            </a:fld>
            <a:endParaRPr lang="en-US"/>
          </a:p>
        </p:txBody>
      </p:sp>
    </p:spTree>
    <p:extLst>
      <p:ext uri="{BB962C8B-B14F-4D97-AF65-F5344CB8AC3E}">
        <p14:creationId xmlns:p14="http://schemas.microsoft.com/office/powerpoint/2010/main" val="73556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12</a:t>
            </a:fld>
            <a:endParaRPr lang="en-US"/>
          </a:p>
        </p:txBody>
      </p:sp>
    </p:spTree>
    <p:extLst>
      <p:ext uri="{BB962C8B-B14F-4D97-AF65-F5344CB8AC3E}">
        <p14:creationId xmlns:p14="http://schemas.microsoft.com/office/powerpoint/2010/main" val="30317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13</a:t>
            </a:fld>
            <a:endParaRPr lang="en-US"/>
          </a:p>
        </p:txBody>
      </p:sp>
    </p:spTree>
    <p:extLst>
      <p:ext uri="{BB962C8B-B14F-4D97-AF65-F5344CB8AC3E}">
        <p14:creationId xmlns:p14="http://schemas.microsoft.com/office/powerpoint/2010/main" val="378737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14</a:t>
            </a:fld>
            <a:endParaRPr lang="en-US"/>
          </a:p>
        </p:txBody>
      </p:sp>
    </p:spTree>
    <p:extLst>
      <p:ext uri="{BB962C8B-B14F-4D97-AF65-F5344CB8AC3E}">
        <p14:creationId xmlns:p14="http://schemas.microsoft.com/office/powerpoint/2010/main" val="841981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15</a:t>
            </a:fld>
            <a:endParaRPr lang="en-US"/>
          </a:p>
        </p:txBody>
      </p:sp>
    </p:spTree>
    <p:extLst>
      <p:ext uri="{BB962C8B-B14F-4D97-AF65-F5344CB8AC3E}">
        <p14:creationId xmlns:p14="http://schemas.microsoft.com/office/powerpoint/2010/main" val="179739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16</a:t>
            </a:fld>
            <a:endParaRPr lang="en-US"/>
          </a:p>
        </p:txBody>
      </p:sp>
    </p:spTree>
    <p:extLst>
      <p:ext uri="{BB962C8B-B14F-4D97-AF65-F5344CB8AC3E}">
        <p14:creationId xmlns:p14="http://schemas.microsoft.com/office/powerpoint/2010/main" val="133435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17</a:t>
            </a:fld>
            <a:endParaRPr lang="en-US"/>
          </a:p>
        </p:txBody>
      </p:sp>
    </p:spTree>
    <p:extLst>
      <p:ext uri="{BB962C8B-B14F-4D97-AF65-F5344CB8AC3E}">
        <p14:creationId xmlns:p14="http://schemas.microsoft.com/office/powerpoint/2010/main" val="215518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18</a:t>
            </a:fld>
            <a:endParaRPr lang="en-US"/>
          </a:p>
        </p:txBody>
      </p:sp>
    </p:spTree>
    <p:extLst>
      <p:ext uri="{BB962C8B-B14F-4D97-AF65-F5344CB8AC3E}">
        <p14:creationId xmlns:p14="http://schemas.microsoft.com/office/powerpoint/2010/main" val="296781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19</a:t>
            </a:fld>
            <a:endParaRPr lang="en-US"/>
          </a:p>
        </p:txBody>
      </p:sp>
    </p:spTree>
    <p:extLst>
      <p:ext uri="{BB962C8B-B14F-4D97-AF65-F5344CB8AC3E}">
        <p14:creationId xmlns:p14="http://schemas.microsoft.com/office/powerpoint/2010/main" val="345113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20</a:t>
            </a:fld>
            <a:endParaRPr lang="en-US"/>
          </a:p>
        </p:txBody>
      </p:sp>
    </p:spTree>
    <p:extLst>
      <p:ext uri="{BB962C8B-B14F-4D97-AF65-F5344CB8AC3E}">
        <p14:creationId xmlns:p14="http://schemas.microsoft.com/office/powerpoint/2010/main" val="2994396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when done in iteration, there is great opportunity to accelerate our water quality science by repeating the scientific method over and over again. I would say that near term forecasts are not prioritized in water quality research, but has been in </a:t>
            </a:r>
            <a:r>
              <a:rPr lang="en-US" dirty="0" err="1"/>
              <a:t>meterology</a:t>
            </a:r>
            <a:r>
              <a:rPr lang="en-US" dirty="0"/>
              <a:t> with great success for advancing their science. </a:t>
            </a:r>
          </a:p>
        </p:txBody>
      </p:sp>
      <p:sp>
        <p:nvSpPr>
          <p:cNvPr id="4" name="Slide Number Placeholder 3"/>
          <p:cNvSpPr>
            <a:spLocks noGrp="1"/>
          </p:cNvSpPr>
          <p:nvPr>
            <p:ph type="sldNum" sz="quarter" idx="10"/>
          </p:nvPr>
        </p:nvSpPr>
        <p:spPr/>
        <p:txBody>
          <a:bodyPr/>
          <a:lstStyle/>
          <a:p>
            <a:fld id="{35E53F14-0AB7-4091-9106-A6951B423D93}" type="slidenum">
              <a:rPr lang="en-US" smtClean="0"/>
              <a:t>3</a:t>
            </a:fld>
            <a:endParaRPr lang="en-US"/>
          </a:p>
        </p:txBody>
      </p:sp>
    </p:spTree>
    <p:extLst>
      <p:ext uri="{BB962C8B-B14F-4D97-AF65-F5344CB8AC3E}">
        <p14:creationId xmlns:p14="http://schemas.microsoft.com/office/powerpoint/2010/main" val="1700822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ved=2ahUKEwjEnPD43svlAhVEUt8KHZYJD68QjRx6BAgBEAQ&amp;url=http%3A%2F%2Fwww.zimbio.com%2Fphotos%2FBarack%2BObama%2FRudolf%2BKalman%2FObama%2BAwards%2BNational%2BMedals%2BScience%2BTechonology%2FI4RES3FoXgm&amp;psig=AOvVaw3Sr2UFlfURYg_YKYL78obO&amp;ust=1572791467782312</a:t>
            </a:r>
          </a:p>
        </p:txBody>
      </p:sp>
      <p:sp>
        <p:nvSpPr>
          <p:cNvPr id="4" name="Slide Number Placeholder 3"/>
          <p:cNvSpPr>
            <a:spLocks noGrp="1"/>
          </p:cNvSpPr>
          <p:nvPr>
            <p:ph type="sldNum" sz="quarter" idx="5"/>
          </p:nvPr>
        </p:nvSpPr>
        <p:spPr/>
        <p:txBody>
          <a:bodyPr/>
          <a:lstStyle/>
          <a:p>
            <a:fld id="{2A10105C-A6F1-40C5-B73C-F079FB9B6199}" type="slidenum">
              <a:rPr lang="en-US" smtClean="0"/>
              <a:t>21</a:t>
            </a:fld>
            <a:endParaRPr lang="en-US"/>
          </a:p>
        </p:txBody>
      </p:sp>
    </p:spTree>
    <p:extLst>
      <p:ext uri="{BB962C8B-B14F-4D97-AF65-F5344CB8AC3E}">
        <p14:creationId xmlns:p14="http://schemas.microsoft.com/office/powerpoint/2010/main" val="270635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22</a:t>
            </a:fld>
            <a:endParaRPr lang="en-US"/>
          </a:p>
        </p:txBody>
      </p:sp>
    </p:spTree>
    <p:extLst>
      <p:ext uri="{BB962C8B-B14F-4D97-AF65-F5344CB8AC3E}">
        <p14:creationId xmlns:p14="http://schemas.microsoft.com/office/powerpoint/2010/main" val="2326406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23</a:t>
            </a:fld>
            <a:endParaRPr lang="en-US"/>
          </a:p>
        </p:txBody>
      </p:sp>
    </p:spTree>
    <p:extLst>
      <p:ext uri="{BB962C8B-B14F-4D97-AF65-F5344CB8AC3E}">
        <p14:creationId xmlns:p14="http://schemas.microsoft.com/office/powerpoint/2010/main" val="3989554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24</a:t>
            </a:fld>
            <a:endParaRPr lang="en-US"/>
          </a:p>
        </p:txBody>
      </p:sp>
    </p:spTree>
    <p:extLst>
      <p:ext uri="{BB962C8B-B14F-4D97-AF65-F5344CB8AC3E}">
        <p14:creationId xmlns:p14="http://schemas.microsoft.com/office/powerpoint/2010/main" val="405842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25</a:t>
            </a:fld>
            <a:endParaRPr lang="en-US"/>
          </a:p>
        </p:txBody>
      </p:sp>
    </p:spTree>
    <p:extLst>
      <p:ext uri="{BB962C8B-B14F-4D97-AF65-F5344CB8AC3E}">
        <p14:creationId xmlns:p14="http://schemas.microsoft.com/office/powerpoint/2010/main" val="3981341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26</a:t>
            </a:fld>
            <a:endParaRPr lang="en-US"/>
          </a:p>
        </p:txBody>
      </p:sp>
    </p:spTree>
    <p:extLst>
      <p:ext uri="{BB962C8B-B14F-4D97-AF65-F5344CB8AC3E}">
        <p14:creationId xmlns:p14="http://schemas.microsoft.com/office/powerpoint/2010/main" val="978999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27</a:t>
            </a:fld>
            <a:endParaRPr lang="en-US"/>
          </a:p>
        </p:txBody>
      </p:sp>
    </p:spTree>
    <p:extLst>
      <p:ext uri="{BB962C8B-B14F-4D97-AF65-F5344CB8AC3E}">
        <p14:creationId xmlns:p14="http://schemas.microsoft.com/office/powerpoint/2010/main" val="124657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28</a:t>
            </a:fld>
            <a:endParaRPr lang="en-US"/>
          </a:p>
        </p:txBody>
      </p:sp>
    </p:spTree>
    <p:extLst>
      <p:ext uri="{BB962C8B-B14F-4D97-AF65-F5344CB8AC3E}">
        <p14:creationId xmlns:p14="http://schemas.microsoft.com/office/powerpoint/2010/main" val="2871372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29</a:t>
            </a:fld>
            <a:endParaRPr lang="en-US"/>
          </a:p>
        </p:txBody>
      </p:sp>
    </p:spTree>
    <p:extLst>
      <p:ext uri="{BB962C8B-B14F-4D97-AF65-F5344CB8AC3E}">
        <p14:creationId xmlns:p14="http://schemas.microsoft.com/office/powerpoint/2010/main" val="1772523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30</a:t>
            </a:fld>
            <a:endParaRPr lang="en-US"/>
          </a:p>
        </p:txBody>
      </p:sp>
    </p:spTree>
    <p:extLst>
      <p:ext uri="{BB962C8B-B14F-4D97-AF65-F5344CB8AC3E}">
        <p14:creationId xmlns:p14="http://schemas.microsoft.com/office/powerpoint/2010/main" val="3101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Hurricane Florence is my favorite example of just how good weather forecasts are these days. As you probably all know, Hurricane Florence made landfall in the Carolina’s this past fall and caused major flooding and devastation. 8 days before Florence made landfall, it was out in the middle of the Atlantic and over the last 175 years, not 1  tropical cyclone in that same position made landfall anywhere in the East Coast of the US. Without computer simulations we would have very low confidence that Florence would hit the East Coast </a:t>
            </a:r>
          </a:p>
        </p:txBody>
      </p:sp>
      <p:sp>
        <p:nvSpPr>
          <p:cNvPr id="4" name="Slide Number Placeholder 3"/>
          <p:cNvSpPr>
            <a:spLocks noGrp="1"/>
          </p:cNvSpPr>
          <p:nvPr>
            <p:ph type="sldNum" sz="quarter" idx="10"/>
          </p:nvPr>
        </p:nvSpPr>
        <p:spPr/>
        <p:txBody>
          <a:bodyPr/>
          <a:lstStyle/>
          <a:p>
            <a:fld id="{35E53F14-0AB7-4091-9106-A6951B423D93}" type="slidenum">
              <a:rPr lang="en-US" smtClean="0"/>
              <a:t>4</a:t>
            </a:fld>
            <a:endParaRPr lang="en-US"/>
          </a:p>
        </p:txBody>
      </p:sp>
    </p:spTree>
    <p:extLst>
      <p:ext uri="{BB962C8B-B14F-4D97-AF65-F5344CB8AC3E}">
        <p14:creationId xmlns:p14="http://schemas.microsoft.com/office/powerpoint/2010/main" val="1731607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31</a:t>
            </a:fld>
            <a:endParaRPr lang="en-US"/>
          </a:p>
        </p:txBody>
      </p:sp>
    </p:spTree>
    <p:extLst>
      <p:ext uri="{BB962C8B-B14F-4D97-AF65-F5344CB8AC3E}">
        <p14:creationId xmlns:p14="http://schemas.microsoft.com/office/powerpoint/2010/main" val="2244850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32</a:t>
            </a:fld>
            <a:endParaRPr lang="en-US"/>
          </a:p>
        </p:txBody>
      </p:sp>
    </p:spTree>
    <p:extLst>
      <p:ext uri="{BB962C8B-B14F-4D97-AF65-F5344CB8AC3E}">
        <p14:creationId xmlns:p14="http://schemas.microsoft.com/office/powerpoint/2010/main" val="4196319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33</a:t>
            </a:fld>
            <a:endParaRPr lang="en-US"/>
          </a:p>
        </p:txBody>
      </p:sp>
    </p:spTree>
    <p:extLst>
      <p:ext uri="{BB962C8B-B14F-4D97-AF65-F5344CB8AC3E}">
        <p14:creationId xmlns:p14="http://schemas.microsoft.com/office/powerpoint/2010/main" val="3466054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34</a:t>
            </a:fld>
            <a:endParaRPr lang="en-US"/>
          </a:p>
        </p:txBody>
      </p:sp>
    </p:spTree>
    <p:extLst>
      <p:ext uri="{BB962C8B-B14F-4D97-AF65-F5344CB8AC3E}">
        <p14:creationId xmlns:p14="http://schemas.microsoft.com/office/powerpoint/2010/main" val="1711700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35</a:t>
            </a:fld>
            <a:endParaRPr lang="en-US"/>
          </a:p>
        </p:txBody>
      </p:sp>
    </p:spTree>
    <p:extLst>
      <p:ext uri="{BB962C8B-B14F-4D97-AF65-F5344CB8AC3E}">
        <p14:creationId xmlns:p14="http://schemas.microsoft.com/office/powerpoint/2010/main" val="368200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36</a:t>
            </a:fld>
            <a:endParaRPr lang="en-US"/>
          </a:p>
        </p:txBody>
      </p:sp>
    </p:spTree>
    <p:extLst>
      <p:ext uri="{BB962C8B-B14F-4D97-AF65-F5344CB8AC3E}">
        <p14:creationId xmlns:p14="http://schemas.microsoft.com/office/powerpoint/2010/main" val="3277057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39</a:t>
            </a:fld>
            <a:endParaRPr lang="en-US"/>
          </a:p>
        </p:txBody>
      </p:sp>
    </p:spTree>
    <p:extLst>
      <p:ext uri="{BB962C8B-B14F-4D97-AF65-F5344CB8AC3E}">
        <p14:creationId xmlns:p14="http://schemas.microsoft.com/office/powerpoint/2010/main" val="195466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we do have weather forecasts and these forecasts are now extremely accurate. This video will show the track of the hurricane starting 5 days before landfall. When Florence was only a tropical storm, the mean of the ensemble forecasts were predicting a major hurricane making landfall within several miles of where it actually made landfall. This is incredible skill and was extremely valuable for decision making and protecting lives and property. </a:t>
            </a:r>
          </a:p>
        </p:txBody>
      </p:sp>
      <p:sp>
        <p:nvSpPr>
          <p:cNvPr id="4" name="Slide Number Placeholder 3"/>
          <p:cNvSpPr>
            <a:spLocks noGrp="1"/>
          </p:cNvSpPr>
          <p:nvPr>
            <p:ph type="sldNum" sz="quarter" idx="10"/>
          </p:nvPr>
        </p:nvSpPr>
        <p:spPr/>
        <p:txBody>
          <a:bodyPr/>
          <a:lstStyle/>
          <a:p>
            <a:fld id="{35E53F14-0AB7-4091-9106-A6951B423D93}" type="slidenum">
              <a:rPr lang="en-US" smtClean="0"/>
              <a:t>5</a:t>
            </a:fld>
            <a:endParaRPr lang="en-US"/>
          </a:p>
        </p:txBody>
      </p:sp>
    </p:spTree>
    <p:extLst>
      <p:ext uri="{BB962C8B-B14F-4D97-AF65-F5344CB8AC3E}">
        <p14:creationId xmlns:p14="http://schemas.microsoft.com/office/powerpoint/2010/main" val="79812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at 5 days out, the models predicted that Florence would slow down considerably and dump loads of rain on the Carolina’s, which it did, and the 5 day forecasted rainfall and actual rainfall are nearly mirror images of each other. So what’s the secret? How did weather forecasting get so good? </a:t>
            </a:r>
          </a:p>
        </p:txBody>
      </p:sp>
      <p:sp>
        <p:nvSpPr>
          <p:cNvPr id="4" name="Slide Number Placeholder 3"/>
          <p:cNvSpPr>
            <a:spLocks noGrp="1"/>
          </p:cNvSpPr>
          <p:nvPr>
            <p:ph type="sldNum" sz="quarter" idx="10"/>
          </p:nvPr>
        </p:nvSpPr>
        <p:spPr/>
        <p:txBody>
          <a:bodyPr/>
          <a:lstStyle/>
          <a:p>
            <a:fld id="{35E53F14-0AB7-4091-9106-A6951B423D93}" type="slidenum">
              <a:rPr lang="en-US" smtClean="0"/>
              <a:t>6</a:t>
            </a:fld>
            <a:endParaRPr lang="en-US"/>
          </a:p>
        </p:txBody>
      </p:sp>
    </p:spTree>
    <p:extLst>
      <p:ext uri="{BB962C8B-B14F-4D97-AF65-F5344CB8AC3E}">
        <p14:creationId xmlns:p14="http://schemas.microsoft.com/office/powerpoint/2010/main" val="234019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The secret is simply that meteorologists have been forecasting for a </a:t>
            </a:r>
            <a:r>
              <a:rPr lang="en-GB" i="1" dirty="0"/>
              <a:t>long</a:t>
            </a:r>
            <a:r>
              <a:rPr lang="en-GB" i="0" dirty="0"/>
              <a:t> time, and have been repeating the forecast iteration cycle for many years. When they started, they were bad and weather forecasts were often the butt of jokes, but are now extremely reliable. And they are this good because they test predictions of how the world works 6 times per day at millions of locations. </a:t>
            </a:r>
          </a:p>
          <a:p>
            <a:endParaRPr lang="en-GB" i="0" dirty="0">
              <a:hlinkClick r:id="rId3"/>
            </a:endParaRPr>
          </a:p>
          <a:p>
            <a:r>
              <a:rPr lang="en-US" dirty="0">
                <a:hlinkClick r:id="rId3"/>
              </a:rPr>
              <a:t>https://www.iweathernet.com/educational/history-weather-forecasting</a:t>
            </a:r>
            <a:endParaRPr lang="en-US" dirty="0"/>
          </a:p>
          <a:p>
            <a:endParaRPr lang="en-US" dirty="0"/>
          </a:p>
        </p:txBody>
      </p:sp>
      <p:sp>
        <p:nvSpPr>
          <p:cNvPr id="4" name="Slide Number Placeholder 3"/>
          <p:cNvSpPr>
            <a:spLocks noGrp="1"/>
          </p:cNvSpPr>
          <p:nvPr>
            <p:ph type="sldNum" sz="quarter" idx="10"/>
          </p:nvPr>
        </p:nvSpPr>
        <p:spPr/>
        <p:txBody>
          <a:bodyPr/>
          <a:lstStyle/>
          <a:p>
            <a:fld id="{35E53F14-0AB7-4091-9106-A6951B423D93}" type="slidenum">
              <a:rPr lang="en-US" smtClean="0"/>
              <a:t>7</a:t>
            </a:fld>
            <a:endParaRPr lang="en-US"/>
          </a:p>
        </p:txBody>
      </p:sp>
    </p:spTree>
    <p:extLst>
      <p:ext uri="{BB962C8B-B14F-4D97-AF65-F5344CB8AC3E}">
        <p14:creationId xmlns:p14="http://schemas.microsoft.com/office/powerpoint/2010/main" val="359980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contrast to weather predictions, most water quality predictions are either forecasts that are far into the future which cannot be tested, or the predictions are hindcasted and disregard contemporary water quality issues. Near-term forecasts are the sweet spot for accelerating water quality science through this scientific method iteration. </a:t>
            </a:r>
          </a:p>
        </p:txBody>
      </p:sp>
      <p:sp>
        <p:nvSpPr>
          <p:cNvPr id="4" name="Slide Number Placeholder 3"/>
          <p:cNvSpPr>
            <a:spLocks noGrp="1"/>
          </p:cNvSpPr>
          <p:nvPr>
            <p:ph type="sldNum" sz="quarter" idx="10"/>
          </p:nvPr>
        </p:nvSpPr>
        <p:spPr/>
        <p:txBody>
          <a:bodyPr/>
          <a:lstStyle/>
          <a:p>
            <a:fld id="{35E53F14-0AB7-4091-9106-A6951B423D93}" type="slidenum">
              <a:rPr lang="en-US" smtClean="0"/>
              <a:t>8</a:t>
            </a:fld>
            <a:endParaRPr lang="en-US"/>
          </a:p>
        </p:txBody>
      </p:sp>
    </p:spTree>
    <p:extLst>
      <p:ext uri="{BB962C8B-B14F-4D97-AF65-F5344CB8AC3E}">
        <p14:creationId xmlns:p14="http://schemas.microsoft.com/office/powerpoint/2010/main" val="85964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Furthermore, many water quality issues are near term. For example, many power plants rely on natural bodies of water to cool their systems. Managers need to know if they can rely on these waters to cool the plant. </a:t>
            </a:r>
          </a:p>
          <a:p>
            <a:r>
              <a:rPr lang="en-US" dirty="0"/>
              <a:t>Drinking water managers need to keep concentrations below a certain level for safe drinking water. </a:t>
            </a:r>
          </a:p>
          <a:p>
            <a:r>
              <a:rPr lang="en-US" dirty="0"/>
              <a:t>The public relies on water bodies as a source of recreation as well. Forecasts of algae blooms well help the public decide on whether or not they can go swimming today. In this case, I guess the answer is Yes, if you’re determined enough. </a:t>
            </a:r>
          </a:p>
          <a:p>
            <a:r>
              <a:rPr lang="en-US" dirty="0"/>
              <a:t>Knowing about these water quality issues require near-term forecasts; however, surprisingly there are very few water near-term quality forecasts </a:t>
            </a:r>
          </a:p>
          <a:p>
            <a:endParaRPr lang="en-US" dirty="0"/>
          </a:p>
          <a:p>
            <a:r>
              <a:rPr lang="en-US" dirty="0"/>
              <a:t>Can I swim in a lake today? https://www.ibtimes.com/what-are-algae-blooms-why-water-green-lakes-change-colors-due-several-factors-2567403</a:t>
            </a:r>
          </a:p>
          <a:p>
            <a:r>
              <a:rPr lang="en-US" dirty="0"/>
              <a:t>Power plant https://cleantechnica.com/2018/01/16/increasing-renewable-energy-india-can-reduce-emissions-water-use-supply-risk/</a:t>
            </a:r>
          </a:p>
          <a:p>
            <a:r>
              <a:rPr lang="en-US" dirty="0"/>
              <a:t>Water quality manager: https://www.macon.com/news/local/article149688179.html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E53F14-0AB7-4091-9106-A6951B423D93}" type="slidenum">
              <a:rPr lang="en-US" smtClean="0"/>
              <a:t>9</a:t>
            </a:fld>
            <a:endParaRPr lang="en-US"/>
          </a:p>
        </p:txBody>
      </p:sp>
    </p:spTree>
    <p:extLst>
      <p:ext uri="{BB962C8B-B14F-4D97-AF65-F5344CB8AC3E}">
        <p14:creationId xmlns:p14="http://schemas.microsoft.com/office/powerpoint/2010/main" val="161523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10</a:t>
            </a:fld>
            <a:endParaRPr lang="en-US"/>
          </a:p>
        </p:txBody>
      </p:sp>
    </p:spTree>
    <p:extLst>
      <p:ext uri="{BB962C8B-B14F-4D97-AF65-F5344CB8AC3E}">
        <p14:creationId xmlns:p14="http://schemas.microsoft.com/office/powerpoint/2010/main" val="153085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3B39-F185-4DA9-A938-BAB2AFA21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45C9CF-D015-4CC4-868D-DE80676C8A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AAF60-2539-49BE-A8C5-7CB29EA3C048}"/>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718464CB-231B-4888-A1F4-2F0ABD71F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5D2C2-1D2F-4676-BE3A-475075840A9A}"/>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183703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5706-8E3D-4875-A1E2-F6CFD6544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C3B2C-741B-46A0-94EE-E90B6C0E1A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80C54-F151-4C87-8C86-491118AE136F}"/>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18FE0380-3835-43DE-870D-6E6B5BAE8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5F0DB-E533-4154-B8AB-628C0D6E1DC4}"/>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97809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6CE58-4643-44BB-AEC0-8F5218E7E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6ECA51-7975-493A-AE96-BB184B7CDB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55A2C-FBC8-4BED-A86C-515C5574605D}"/>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C6B60A0D-8466-46EC-B57D-E1BFBEAF5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BC039-FA17-4152-A6E2-58D2BCE3A407}"/>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23850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BB3B-F1AB-47B6-B108-C0F3BEA0A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2309F-AB52-40C4-8C3B-F8FCBB8700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7C793-C138-4E15-8D4F-4181C7FA3736}"/>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8883E725-1AC3-4E28-88D9-AD1D0C36E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6E6F5-B0D4-4912-8FE8-C4BA3FE51E29}"/>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35699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6DC3-D6F0-4797-802C-3A4BD84F11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FBC8C-D387-474C-ACC7-292B276C0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95B419-0449-4FB3-A419-C85A117F9C8A}"/>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A63A0A99-E82D-4A5E-9ECA-D78815F47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BBE34-E726-441B-B23B-78A416265C10}"/>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38437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573A-EFE3-4D76-BE06-5EEE61F02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BEBD91-CFA5-40C6-B6EA-3EB2090D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896D3-3ADC-4DBB-B639-D6E37D7C71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0DAAE6-8510-4BBB-A605-9345537287AD}"/>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6" name="Footer Placeholder 5">
            <a:extLst>
              <a:ext uri="{FF2B5EF4-FFF2-40B4-BE49-F238E27FC236}">
                <a16:creationId xmlns:a16="http://schemas.microsoft.com/office/drawing/2014/main" id="{27525E15-2C34-49AC-8F6B-BFA78300C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76D3E-0BB9-437C-AA1D-613C1B9CC1F5}"/>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40117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97B4-A12F-4743-9124-CD9B46520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75105-BCDE-48CA-B880-131587617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AF0C2-7862-40F6-A58F-77F2B21613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FCBE9-7A80-4296-BF24-9F71076E5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FAF43-0948-44A0-815D-9B09D5C7D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5179AE-2B77-4C00-9853-227D0DF617DD}"/>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8" name="Footer Placeholder 7">
            <a:extLst>
              <a:ext uri="{FF2B5EF4-FFF2-40B4-BE49-F238E27FC236}">
                <a16:creationId xmlns:a16="http://schemas.microsoft.com/office/drawing/2014/main" id="{6AACB47B-B441-46F5-8B2D-CB06CB3C75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03648A-49C1-47CA-8017-1D4A3DC08CAF}"/>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68107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C96B-7EC2-4DC4-ADD5-88CF0E2764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46206C-B332-4AC2-A584-7E33389FEA18}"/>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4" name="Footer Placeholder 3">
            <a:extLst>
              <a:ext uri="{FF2B5EF4-FFF2-40B4-BE49-F238E27FC236}">
                <a16:creationId xmlns:a16="http://schemas.microsoft.com/office/drawing/2014/main" id="{CC53A6FA-1C1F-4B2E-BD5F-CC380DB15D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B6D244-98BB-4F77-949F-B3834301B37D}"/>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56743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A4B9D-40BA-4093-A05E-915D0FC5D95F}"/>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3" name="Footer Placeholder 2">
            <a:extLst>
              <a:ext uri="{FF2B5EF4-FFF2-40B4-BE49-F238E27FC236}">
                <a16:creationId xmlns:a16="http://schemas.microsoft.com/office/drawing/2014/main" id="{B670E4D8-57C0-4638-B87F-C77E9ABF1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8EE1B0-0EB8-40D5-A01E-41B24CFE77F5}"/>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19043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D56B-848C-4850-994E-6BF49918E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B3716E-E1A8-4329-9301-492485429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759A3-50EB-44AC-BEB3-33EA17618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38672-E4EE-451F-9D07-7A3FD1737D23}"/>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6" name="Footer Placeholder 5">
            <a:extLst>
              <a:ext uri="{FF2B5EF4-FFF2-40B4-BE49-F238E27FC236}">
                <a16:creationId xmlns:a16="http://schemas.microsoft.com/office/drawing/2014/main" id="{29E3446A-8215-4910-8EC0-7C14E451E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D357E-E836-43AF-B2CF-52671F77B2CB}"/>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21131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DA44-CEB4-4A6A-9501-8CEB69EC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A7865F-936E-4A19-8ECF-B77EB45AD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DE85F0-CB54-4386-8807-08889B07C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6863C-D0A1-4380-BB02-8D43FF92817B}"/>
              </a:ext>
            </a:extLst>
          </p:cNvPr>
          <p:cNvSpPr>
            <a:spLocks noGrp="1"/>
          </p:cNvSpPr>
          <p:nvPr>
            <p:ph type="dt" sz="half" idx="10"/>
          </p:nvPr>
        </p:nvSpPr>
        <p:spPr/>
        <p:txBody>
          <a:bodyPr/>
          <a:lstStyle/>
          <a:p>
            <a:fld id="{48728CAE-9780-4256-A90D-026FFA95B8F7}" type="datetimeFigureOut">
              <a:rPr lang="en-US" smtClean="0"/>
              <a:t>10/31/2019</a:t>
            </a:fld>
            <a:endParaRPr lang="en-US"/>
          </a:p>
        </p:txBody>
      </p:sp>
      <p:sp>
        <p:nvSpPr>
          <p:cNvPr id="6" name="Footer Placeholder 5">
            <a:extLst>
              <a:ext uri="{FF2B5EF4-FFF2-40B4-BE49-F238E27FC236}">
                <a16:creationId xmlns:a16="http://schemas.microsoft.com/office/drawing/2014/main" id="{EE2AA1C2-C97A-45B9-B4F2-157047EC9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2CD13-895D-4631-A003-7AA9BE679690}"/>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11237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7BDAC5-DA62-4B53-9989-8B140CB5F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70314-C28E-4B26-A664-872A9850C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6EB19-82B2-4E03-9F32-0ABF897FD6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28CAE-9780-4256-A90D-026FFA95B8F7}" type="datetimeFigureOut">
              <a:rPr lang="en-US" smtClean="0"/>
              <a:t>10/31/2019</a:t>
            </a:fld>
            <a:endParaRPr lang="en-US"/>
          </a:p>
        </p:txBody>
      </p:sp>
      <p:sp>
        <p:nvSpPr>
          <p:cNvPr id="5" name="Footer Placeholder 4">
            <a:extLst>
              <a:ext uri="{FF2B5EF4-FFF2-40B4-BE49-F238E27FC236}">
                <a16:creationId xmlns:a16="http://schemas.microsoft.com/office/drawing/2014/main" id="{12C4EDCF-CEBD-467A-AD6E-B29CE84D53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40E7D3-9B6D-44BC-AF1C-498D739F5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1D2FC-458A-4288-A7EE-01CB91F123D0}" type="slidenum">
              <a:rPr lang="en-US" smtClean="0"/>
              <a:t>‹#›</a:t>
            </a:fld>
            <a:endParaRPr lang="en-US"/>
          </a:p>
        </p:txBody>
      </p:sp>
    </p:spTree>
    <p:extLst>
      <p:ext uri="{BB962C8B-B14F-4D97-AF65-F5344CB8AC3E}">
        <p14:creationId xmlns:p14="http://schemas.microsoft.com/office/powerpoint/2010/main" val="35278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3.jpe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jpe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jpeg"/><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sagleon/G21_GSA_workshop/blob/master/A_EcoForecast/hands_on_activity.pdf" TargetMode="External"/><Relationship Id="rId2" Type="http://schemas.openxmlformats.org/officeDocument/2006/relationships/hyperlink" Target="https://github.com/gsagleon/G21_GSA_worksho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gi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C14B-92E7-4114-817C-B4E9F83F81F5}"/>
              </a:ext>
            </a:extLst>
          </p:cNvPr>
          <p:cNvSpPr>
            <a:spLocks noGrp="1"/>
          </p:cNvSpPr>
          <p:nvPr>
            <p:ph type="ctrTitle"/>
          </p:nvPr>
        </p:nvSpPr>
        <p:spPr/>
        <p:txBody>
          <a:bodyPr/>
          <a:lstStyle/>
          <a:p>
            <a:r>
              <a:rPr lang="en-US" dirty="0"/>
              <a:t>Ecological Forecasting Workshop – GLEON 21</a:t>
            </a:r>
          </a:p>
        </p:txBody>
      </p:sp>
      <p:sp>
        <p:nvSpPr>
          <p:cNvPr id="4" name="Title 1">
            <a:extLst>
              <a:ext uri="{FF2B5EF4-FFF2-40B4-BE49-F238E27FC236}">
                <a16:creationId xmlns:a16="http://schemas.microsoft.com/office/drawing/2014/main" id="{32998A50-D046-4B2D-902C-C42E773D8DAF}"/>
              </a:ext>
            </a:extLst>
          </p:cNvPr>
          <p:cNvSpPr txBox="1">
            <a:spLocks/>
          </p:cNvSpPr>
          <p:nvPr/>
        </p:nvSpPr>
        <p:spPr>
          <a:xfrm>
            <a:off x="1524000" y="4297679"/>
            <a:ext cx="9144000" cy="1437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00" dirty="0">
                <a:latin typeface="+mn-lt"/>
              </a:rPr>
              <a:t>Jake Zwart, Mary Lofton, </a:t>
            </a:r>
            <a:r>
              <a:rPr lang="en-US" sz="3500" dirty="0" err="1">
                <a:latin typeface="+mn-lt"/>
              </a:rPr>
              <a:t>Tadhg</a:t>
            </a:r>
            <a:r>
              <a:rPr lang="en-US" sz="3500" dirty="0">
                <a:latin typeface="+mn-lt"/>
              </a:rPr>
              <a:t> Moore, </a:t>
            </a:r>
          </a:p>
          <a:p>
            <a:r>
              <a:rPr lang="en-US" sz="3500" dirty="0">
                <a:latin typeface="+mn-lt"/>
              </a:rPr>
              <a:t>Jennifer </a:t>
            </a:r>
            <a:r>
              <a:rPr lang="en-US" sz="3500" dirty="0" err="1">
                <a:latin typeface="+mn-lt"/>
              </a:rPr>
              <a:t>Brentrup</a:t>
            </a:r>
            <a:r>
              <a:rPr lang="en-US" sz="3500" dirty="0">
                <a:latin typeface="+mn-lt"/>
              </a:rPr>
              <a:t>, Ryan McClure, </a:t>
            </a:r>
            <a:r>
              <a:rPr lang="en-US" sz="3500" dirty="0" err="1">
                <a:latin typeface="+mn-lt"/>
              </a:rPr>
              <a:t>Cayelan</a:t>
            </a:r>
            <a:r>
              <a:rPr lang="en-US" sz="3500" dirty="0">
                <a:latin typeface="+mn-lt"/>
              </a:rPr>
              <a:t> Carey </a:t>
            </a:r>
          </a:p>
        </p:txBody>
      </p:sp>
    </p:spTree>
    <p:extLst>
      <p:ext uri="{BB962C8B-B14F-4D97-AF65-F5344CB8AC3E}">
        <p14:creationId xmlns:p14="http://schemas.microsoft.com/office/powerpoint/2010/main" val="2800850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dirty="0"/>
              <a:t>Make forecasts </a:t>
            </a:r>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11801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Know who you are forecasting for </a:t>
            </a:r>
          </a:p>
        </p:txBody>
      </p:sp>
      <p:grpSp>
        <p:nvGrpSpPr>
          <p:cNvPr id="72" name="Group 71">
            <a:extLst>
              <a:ext uri="{FF2B5EF4-FFF2-40B4-BE49-F238E27FC236}">
                <a16:creationId xmlns:a16="http://schemas.microsoft.com/office/drawing/2014/main" id="{DF838569-21D1-4F1E-877A-0AA835F5DABE}"/>
              </a:ext>
            </a:extLst>
          </p:cNvPr>
          <p:cNvGrpSpPr/>
          <p:nvPr/>
        </p:nvGrpSpPr>
        <p:grpSpPr>
          <a:xfrm>
            <a:off x="186406" y="1345340"/>
            <a:ext cx="3038061" cy="2573353"/>
            <a:chOff x="1301798" y="1730417"/>
            <a:chExt cx="3038061" cy="2573353"/>
          </a:xfrm>
        </p:grpSpPr>
        <p:pic>
          <p:nvPicPr>
            <p:cNvPr id="65" name="Picture 2" descr="Image result for algae bloom">
              <a:extLst>
                <a:ext uri="{FF2B5EF4-FFF2-40B4-BE49-F238E27FC236}">
                  <a16:creationId xmlns:a16="http://schemas.microsoft.com/office/drawing/2014/main" id="{CDDA42D4-C6B8-4C63-9883-9E4AA668E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6" t="1" r="7789" b="19525"/>
            <a:stretch/>
          </p:blipFill>
          <p:spPr bwMode="auto">
            <a:xfrm>
              <a:off x="1301798" y="2284415"/>
              <a:ext cx="3038061" cy="201935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2F1803E9-4282-48CF-95D3-098F056C5C83}"/>
                </a:ext>
              </a:extLst>
            </p:cNvPr>
            <p:cNvSpPr txBox="1"/>
            <p:nvPr/>
          </p:nvSpPr>
          <p:spPr>
            <a:xfrm>
              <a:off x="1807038" y="1730417"/>
              <a:ext cx="2027582" cy="553998"/>
            </a:xfrm>
            <a:prstGeom prst="rect">
              <a:avLst/>
            </a:prstGeom>
            <a:noFill/>
          </p:spPr>
          <p:txBody>
            <a:bodyPr wrap="square" rtlCol="0">
              <a:spAutoFit/>
            </a:bodyPr>
            <a:lstStyle/>
            <a:p>
              <a:pPr algn="ctr"/>
              <a:r>
                <a:rPr lang="en-US" sz="3000" dirty="0"/>
                <a:t>Public</a:t>
              </a:r>
            </a:p>
          </p:txBody>
        </p:sp>
      </p:grpSp>
      <p:grpSp>
        <p:nvGrpSpPr>
          <p:cNvPr id="74" name="Group 73">
            <a:extLst>
              <a:ext uri="{FF2B5EF4-FFF2-40B4-BE49-F238E27FC236}">
                <a16:creationId xmlns:a16="http://schemas.microsoft.com/office/drawing/2014/main" id="{182C6CC6-9289-41E7-BB53-E7B83BE8B318}"/>
              </a:ext>
            </a:extLst>
          </p:cNvPr>
          <p:cNvGrpSpPr/>
          <p:nvPr/>
        </p:nvGrpSpPr>
        <p:grpSpPr>
          <a:xfrm>
            <a:off x="9691511" y="1315577"/>
            <a:ext cx="2192501" cy="2575595"/>
            <a:chOff x="7553091" y="1595434"/>
            <a:chExt cx="2288139" cy="2643518"/>
          </a:xfrm>
        </p:grpSpPr>
        <p:pic>
          <p:nvPicPr>
            <p:cNvPr id="63" name="Picture 4" descr="Image result for scientists computer">
              <a:extLst>
                <a:ext uri="{FF2B5EF4-FFF2-40B4-BE49-F238E27FC236}">
                  <a16:creationId xmlns:a16="http://schemas.microsoft.com/office/drawing/2014/main" id="{1071B99F-77AF-4B55-9390-2497B83B8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1955" y="2124913"/>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B82B6EA8-431A-449B-8E22-1B49950E59B9}"/>
                </a:ext>
              </a:extLst>
            </p:cNvPr>
            <p:cNvSpPr txBox="1"/>
            <p:nvPr/>
          </p:nvSpPr>
          <p:spPr>
            <a:xfrm>
              <a:off x="7553091" y="1595434"/>
              <a:ext cx="2279274" cy="568608"/>
            </a:xfrm>
            <a:prstGeom prst="rect">
              <a:avLst/>
            </a:prstGeom>
            <a:noFill/>
          </p:spPr>
          <p:txBody>
            <a:bodyPr wrap="square" rtlCol="0">
              <a:spAutoFit/>
            </a:bodyPr>
            <a:lstStyle/>
            <a:p>
              <a:pPr algn="ctr"/>
              <a:r>
                <a:rPr lang="en-US" sz="3000" dirty="0"/>
                <a:t>Modelers</a:t>
              </a:r>
            </a:p>
          </p:txBody>
        </p:sp>
      </p:grpSp>
      <p:grpSp>
        <p:nvGrpSpPr>
          <p:cNvPr id="76" name="Group 75">
            <a:extLst>
              <a:ext uri="{FF2B5EF4-FFF2-40B4-BE49-F238E27FC236}">
                <a16:creationId xmlns:a16="http://schemas.microsoft.com/office/drawing/2014/main" id="{62577F5F-40C7-4661-B0E2-F171F62D0235}"/>
              </a:ext>
            </a:extLst>
          </p:cNvPr>
          <p:cNvGrpSpPr/>
          <p:nvPr/>
        </p:nvGrpSpPr>
        <p:grpSpPr>
          <a:xfrm>
            <a:off x="7234709" y="3996869"/>
            <a:ext cx="2914002" cy="2634360"/>
            <a:chOff x="7448069" y="4021588"/>
            <a:chExt cx="2914002" cy="2634360"/>
          </a:xfrm>
        </p:grpSpPr>
        <p:pic>
          <p:nvPicPr>
            <p:cNvPr id="64" name="Picture 8" descr="Image result for water scientist">
              <a:extLst>
                <a:ext uri="{FF2B5EF4-FFF2-40B4-BE49-F238E27FC236}">
                  <a16:creationId xmlns:a16="http://schemas.microsoft.com/office/drawing/2014/main" id="{CD1E16BB-6694-496D-92AE-91B37CE30A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32" t="8201"/>
            <a:stretch/>
          </p:blipFill>
          <p:spPr bwMode="auto">
            <a:xfrm>
              <a:off x="7980191" y="4514579"/>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927A23B2-6850-466E-BF92-EB531F9559FE}"/>
                </a:ext>
              </a:extLst>
            </p:cNvPr>
            <p:cNvSpPr txBox="1"/>
            <p:nvPr/>
          </p:nvSpPr>
          <p:spPr>
            <a:xfrm>
              <a:off x="7448069" y="4021588"/>
              <a:ext cx="2914002" cy="553998"/>
            </a:xfrm>
            <a:prstGeom prst="rect">
              <a:avLst/>
            </a:prstGeom>
            <a:noFill/>
          </p:spPr>
          <p:txBody>
            <a:bodyPr wrap="square" rtlCol="0">
              <a:spAutoFit/>
            </a:bodyPr>
            <a:lstStyle/>
            <a:p>
              <a:pPr algn="ctr"/>
              <a:r>
                <a:rPr lang="en-US" sz="3000" dirty="0"/>
                <a:t>Data Collectors </a:t>
              </a:r>
            </a:p>
          </p:txBody>
        </p:sp>
      </p:grpSp>
      <p:grpSp>
        <p:nvGrpSpPr>
          <p:cNvPr id="73" name="Group 72">
            <a:extLst>
              <a:ext uri="{FF2B5EF4-FFF2-40B4-BE49-F238E27FC236}">
                <a16:creationId xmlns:a16="http://schemas.microsoft.com/office/drawing/2014/main" id="{E3374D76-71DB-48FC-A6C2-F7620CB69C13}"/>
              </a:ext>
            </a:extLst>
          </p:cNvPr>
          <p:cNvGrpSpPr/>
          <p:nvPr/>
        </p:nvGrpSpPr>
        <p:grpSpPr>
          <a:xfrm>
            <a:off x="2248888" y="4040533"/>
            <a:ext cx="3009403" cy="2573354"/>
            <a:chOff x="1301798" y="4021588"/>
            <a:chExt cx="3009403" cy="2573354"/>
          </a:xfrm>
        </p:grpSpPr>
        <p:pic>
          <p:nvPicPr>
            <p:cNvPr id="62" name="Picture 6" descr="Image result for Frank C. Amerson Jr. Water Treatment Plant">
              <a:extLst>
                <a:ext uri="{FF2B5EF4-FFF2-40B4-BE49-F238E27FC236}">
                  <a16:creationId xmlns:a16="http://schemas.microsoft.com/office/drawing/2014/main" id="{FEB915C3-CA77-48F6-ABE7-E690E52AA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798" y="4575586"/>
              <a:ext cx="3009403" cy="201935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73DF01E-D0E3-4086-AF13-D3A81BD4ECA9}"/>
                </a:ext>
              </a:extLst>
            </p:cNvPr>
            <p:cNvSpPr txBox="1"/>
            <p:nvPr/>
          </p:nvSpPr>
          <p:spPr>
            <a:xfrm>
              <a:off x="1707646" y="4021588"/>
              <a:ext cx="2027582" cy="553998"/>
            </a:xfrm>
            <a:prstGeom prst="rect">
              <a:avLst/>
            </a:prstGeom>
            <a:noFill/>
          </p:spPr>
          <p:txBody>
            <a:bodyPr wrap="square" rtlCol="0">
              <a:spAutoFit/>
            </a:bodyPr>
            <a:lstStyle/>
            <a:p>
              <a:pPr algn="ctr"/>
              <a:r>
                <a:rPr lang="en-US" sz="3000" dirty="0"/>
                <a:t>Managers</a:t>
              </a:r>
            </a:p>
          </p:txBody>
        </p:sp>
      </p:grpSp>
      <p:pic>
        <p:nvPicPr>
          <p:cNvPr id="75" name="Picture 6" descr="Related image">
            <a:extLst>
              <a:ext uri="{FF2B5EF4-FFF2-40B4-BE49-F238E27FC236}">
                <a16:creationId xmlns:a16="http://schemas.microsoft.com/office/drawing/2014/main" id="{9B541142-C051-4BBF-91AE-B44515F47B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3205" y="1831451"/>
            <a:ext cx="3038061" cy="202474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82A573DD-DD19-4078-8D4B-1DEA48913A2A}"/>
              </a:ext>
            </a:extLst>
          </p:cNvPr>
          <p:cNvSpPr txBox="1"/>
          <p:nvPr/>
        </p:nvSpPr>
        <p:spPr>
          <a:xfrm>
            <a:off x="5448444" y="1224605"/>
            <a:ext cx="2027582" cy="553998"/>
          </a:xfrm>
          <a:prstGeom prst="rect">
            <a:avLst/>
          </a:prstGeom>
          <a:noFill/>
        </p:spPr>
        <p:txBody>
          <a:bodyPr wrap="square" rtlCol="0">
            <a:spAutoFit/>
          </a:bodyPr>
          <a:lstStyle/>
          <a:p>
            <a:pPr algn="ctr"/>
            <a:r>
              <a:rPr lang="en-US" sz="3000" dirty="0"/>
              <a:t>Harvesters</a:t>
            </a:r>
          </a:p>
        </p:txBody>
      </p:sp>
    </p:spTree>
    <p:extLst>
      <p:ext uri="{BB962C8B-B14F-4D97-AF65-F5344CB8AC3E}">
        <p14:creationId xmlns:p14="http://schemas.microsoft.com/office/powerpoint/2010/main" val="140999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Know who you are forecasting for </a:t>
            </a:r>
          </a:p>
        </p:txBody>
      </p:sp>
      <p:pic>
        <p:nvPicPr>
          <p:cNvPr id="59" name="Content Placeholder 58">
            <a:extLst>
              <a:ext uri="{FF2B5EF4-FFF2-40B4-BE49-F238E27FC236}">
                <a16:creationId xmlns:a16="http://schemas.microsoft.com/office/drawing/2014/main" id="{C57887C9-B174-47E0-8933-C55CAFE9B1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6546" y="1825625"/>
            <a:ext cx="8498908" cy="4351338"/>
          </a:xfrm>
        </p:spPr>
      </p:pic>
    </p:spTree>
    <p:extLst>
      <p:ext uri="{BB962C8B-B14F-4D97-AF65-F5344CB8AC3E}">
        <p14:creationId xmlns:p14="http://schemas.microsoft.com/office/powerpoint/2010/main" val="160032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Formulate conceptual model  </a:t>
            </a:r>
          </a:p>
        </p:txBody>
      </p:sp>
      <p:pic>
        <p:nvPicPr>
          <p:cNvPr id="6" name="Picture 5">
            <a:extLst>
              <a:ext uri="{FF2B5EF4-FFF2-40B4-BE49-F238E27FC236}">
                <a16:creationId xmlns:a16="http://schemas.microsoft.com/office/drawing/2014/main" id="{AE119C9A-EFB1-4966-BF57-0D5B55F28FA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26" t="30896" r="15402" b="22877"/>
          <a:stretch/>
        </p:blipFill>
        <p:spPr bwMode="auto">
          <a:xfrm>
            <a:off x="2051150" y="2121143"/>
            <a:ext cx="80323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5">
            <a:extLst>
              <a:ext uri="{FF2B5EF4-FFF2-40B4-BE49-F238E27FC236}">
                <a16:creationId xmlns:a16="http://schemas.microsoft.com/office/drawing/2014/main" id="{CBFF20B4-33E1-4B0B-A52B-FF3BF6BC2715}"/>
              </a:ext>
            </a:extLst>
          </p:cNvPr>
          <p:cNvSpPr/>
          <p:nvPr/>
        </p:nvSpPr>
        <p:spPr>
          <a:xfrm rot="5400000">
            <a:off x="4291242" y="1720601"/>
            <a:ext cx="1386264" cy="480951"/>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6">
            <a:extLst>
              <a:ext uri="{FF2B5EF4-FFF2-40B4-BE49-F238E27FC236}">
                <a16:creationId xmlns:a16="http://schemas.microsoft.com/office/drawing/2014/main" id="{032AA71E-966E-46C0-BB97-04A28DB2E285}"/>
              </a:ext>
            </a:extLst>
          </p:cNvPr>
          <p:cNvSpPr/>
          <p:nvPr/>
        </p:nvSpPr>
        <p:spPr>
          <a:xfrm rot="20721765">
            <a:off x="9760645" y="2238974"/>
            <a:ext cx="864870" cy="444313"/>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7">
            <a:extLst>
              <a:ext uri="{FF2B5EF4-FFF2-40B4-BE49-F238E27FC236}">
                <a16:creationId xmlns:a16="http://schemas.microsoft.com/office/drawing/2014/main" id="{18A1C9DB-F86D-40F1-8585-221F8AABC794}"/>
              </a:ext>
            </a:extLst>
          </p:cNvPr>
          <p:cNvSpPr/>
          <p:nvPr/>
        </p:nvSpPr>
        <p:spPr>
          <a:xfrm rot="919091">
            <a:off x="9214395" y="4912708"/>
            <a:ext cx="1267388" cy="727312"/>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a:extLst>
              <a:ext uri="{FF2B5EF4-FFF2-40B4-BE49-F238E27FC236}">
                <a16:creationId xmlns:a16="http://schemas.microsoft.com/office/drawing/2014/main" id="{E6A250AA-E7C2-449E-9660-49DEBCEAB012}"/>
              </a:ext>
            </a:extLst>
          </p:cNvPr>
          <p:cNvSpPr/>
          <p:nvPr/>
        </p:nvSpPr>
        <p:spPr>
          <a:xfrm rot="900217">
            <a:off x="1689788" y="1898871"/>
            <a:ext cx="1224649" cy="912684"/>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id="{7510A58C-580C-4639-A9B0-A8F169FB2A11}"/>
              </a:ext>
            </a:extLst>
          </p:cNvPr>
          <p:cNvSpPr/>
          <p:nvPr/>
        </p:nvSpPr>
        <p:spPr>
          <a:xfrm rot="20204978">
            <a:off x="2116203" y="5301531"/>
            <a:ext cx="1487455" cy="604957"/>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2">
            <a:extLst>
              <a:ext uri="{FF2B5EF4-FFF2-40B4-BE49-F238E27FC236}">
                <a16:creationId xmlns:a16="http://schemas.microsoft.com/office/drawing/2014/main" id="{EDA60508-0AED-45CE-B727-F8F5C6764B85}"/>
              </a:ext>
            </a:extLst>
          </p:cNvPr>
          <p:cNvSpPr/>
          <p:nvPr/>
        </p:nvSpPr>
        <p:spPr>
          <a:xfrm>
            <a:off x="4141076" y="5702544"/>
            <a:ext cx="3783725" cy="772510"/>
          </a:xfrm>
          <a:custGeom>
            <a:avLst/>
            <a:gdLst>
              <a:gd name="connsiteX0" fmla="*/ 0 w 3783725"/>
              <a:gd name="connsiteY0" fmla="*/ 31531 h 772510"/>
              <a:gd name="connsiteX1" fmla="*/ 0 w 3783725"/>
              <a:gd name="connsiteY1" fmla="*/ 31531 h 772510"/>
              <a:gd name="connsiteX2" fmla="*/ 220718 w 3783725"/>
              <a:gd name="connsiteY2" fmla="*/ 110359 h 772510"/>
              <a:gd name="connsiteX3" fmla="*/ 283780 w 3783725"/>
              <a:gd name="connsiteY3" fmla="*/ 141890 h 772510"/>
              <a:gd name="connsiteX4" fmla="*/ 331076 w 3783725"/>
              <a:gd name="connsiteY4" fmla="*/ 157655 h 772510"/>
              <a:gd name="connsiteX5" fmla="*/ 394138 w 3783725"/>
              <a:gd name="connsiteY5" fmla="*/ 189186 h 772510"/>
              <a:gd name="connsiteX6" fmla="*/ 441435 w 3783725"/>
              <a:gd name="connsiteY6" fmla="*/ 204952 h 772510"/>
              <a:gd name="connsiteX7" fmla="*/ 488731 w 3783725"/>
              <a:gd name="connsiteY7" fmla="*/ 236483 h 772510"/>
              <a:gd name="connsiteX8" fmla="*/ 551794 w 3783725"/>
              <a:gd name="connsiteY8" fmla="*/ 268014 h 772510"/>
              <a:gd name="connsiteX9" fmla="*/ 662152 w 3783725"/>
              <a:gd name="connsiteY9" fmla="*/ 331076 h 772510"/>
              <a:gd name="connsiteX10" fmla="*/ 709449 w 3783725"/>
              <a:gd name="connsiteY10" fmla="*/ 378372 h 772510"/>
              <a:gd name="connsiteX11" fmla="*/ 756745 w 3783725"/>
              <a:gd name="connsiteY11" fmla="*/ 394138 h 772510"/>
              <a:gd name="connsiteX12" fmla="*/ 898635 w 3783725"/>
              <a:gd name="connsiteY12" fmla="*/ 504496 h 772510"/>
              <a:gd name="connsiteX13" fmla="*/ 993228 w 3783725"/>
              <a:gd name="connsiteY13" fmla="*/ 567559 h 772510"/>
              <a:gd name="connsiteX14" fmla="*/ 1040525 w 3783725"/>
              <a:gd name="connsiteY14" fmla="*/ 599090 h 772510"/>
              <a:gd name="connsiteX15" fmla="*/ 1182414 w 3783725"/>
              <a:gd name="connsiteY15" fmla="*/ 646386 h 772510"/>
              <a:gd name="connsiteX16" fmla="*/ 1229711 w 3783725"/>
              <a:gd name="connsiteY16" fmla="*/ 662152 h 772510"/>
              <a:gd name="connsiteX17" fmla="*/ 1292773 w 3783725"/>
              <a:gd name="connsiteY17" fmla="*/ 677917 h 772510"/>
              <a:gd name="connsiteX18" fmla="*/ 1340069 w 3783725"/>
              <a:gd name="connsiteY18" fmla="*/ 693683 h 772510"/>
              <a:gd name="connsiteX19" fmla="*/ 1450428 w 3783725"/>
              <a:gd name="connsiteY19" fmla="*/ 709448 h 772510"/>
              <a:gd name="connsiteX20" fmla="*/ 1576552 w 3783725"/>
              <a:gd name="connsiteY20" fmla="*/ 740979 h 772510"/>
              <a:gd name="connsiteX21" fmla="*/ 2128345 w 3783725"/>
              <a:gd name="connsiteY21" fmla="*/ 772510 h 772510"/>
              <a:gd name="connsiteX22" fmla="*/ 2569780 w 3783725"/>
              <a:gd name="connsiteY22" fmla="*/ 756745 h 772510"/>
              <a:gd name="connsiteX23" fmla="*/ 2617076 w 3783725"/>
              <a:gd name="connsiteY23" fmla="*/ 740979 h 772510"/>
              <a:gd name="connsiteX24" fmla="*/ 2711669 w 3783725"/>
              <a:gd name="connsiteY24" fmla="*/ 725214 h 772510"/>
              <a:gd name="connsiteX25" fmla="*/ 2822028 w 3783725"/>
              <a:gd name="connsiteY25" fmla="*/ 693683 h 772510"/>
              <a:gd name="connsiteX26" fmla="*/ 3105807 w 3783725"/>
              <a:gd name="connsiteY26" fmla="*/ 630621 h 772510"/>
              <a:gd name="connsiteX27" fmla="*/ 3200400 w 3783725"/>
              <a:gd name="connsiteY27" fmla="*/ 599090 h 772510"/>
              <a:gd name="connsiteX28" fmla="*/ 3247697 w 3783725"/>
              <a:gd name="connsiteY28" fmla="*/ 567559 h 772510"/>
              <a:gd name="connsiteX29" fmla="*/ 3294994 w 3783725"/>
              <a:gd name="connsiteY29" fmla="*/ 551793 h 772510"/>
              <a:gd name="connsiteX30" fmla="*/ 3452649 w 3783725"/>
              <a:gd name="connsiteY30" fmla="*/ 472965 h 772510"/>
              <a:gd name="connsiteX31" fmla="*/ 3610304 w 3783725"/>
              <a:gd name="connsiteY31" fmla="*/ 394138 h 772510"/>
              <a:gd name="connsiteX32" fmla="*/ 3657600 w 3783725"/>
              <a:gd name="connsiteY32" fmla="*/ 362607 h 772510"/>
              <a:gd name="connsiteX33" fmla="*/ 3704897 w 3783725"/>
              <a:gd name="connsiteY33" fmla="*/ 346841 h 772510"/>
              <a:gd name="connsiteX34" fmla="*/ 3720662 w 3783725"/>
              <a:gd name="connsiteY34" fmla="*/ 299545 h 772510"/>
              <a:gd name="connsiteX35" fmla="*/ 3752194 w 3783725"/>
              <a:gd name="connsiteY35" fmla="*/ 268014 h 772510"/>
              <a:gd name="connsiteX36" fmla="*/ 3783725 w 3783725"/>
              <a:gd name="connsiteY36" fmla="*/ 220717 h 772510"/>
              <a:gd name="connsiteX37" fmla="*/ 3736428 w 3783725"/>
              <a:gd name="connsiteY37" fmla="*/ 204952 h 772510"/>
              <a:gd name="connsiteX38" fmla="*/ 3515711 w 3783725"/>
              <a:gd name="connsiteY38" fmla="*/ 236483 h 772510"/>
              <a:gd name="connsiteX39" fmla="*/ 3421118 w 3783725"/>
              <a:gd name="connsiteY39" fmla="*/ 268014 h 772510"/>
              <a:gd name="connsiteX40" fmla="*/ 3326525 w 3783725"/>
              <a:gd name="connsiteY40" fmla="*/ 299545 h 772510"/>
              <a:gd name="connsiteX41" fmla="*/ 3184635 w 3783725"/>
              <a:gd name="connsiteY41" fmla="*/ 362607 h 772510"/>
              <a:gd name="connsiteX42" fmla="*/ 3137338 w 3783725"/>
              <a:gd name="connsiteY42" fmla="*/ 378372 h 772510"/>
              <a:gd name="connsiteX43" fmla="*/ 2727435 w 3783725"/>
              <a:gd name="connsiteY43" fmla="*/ 394138 h 772510"/>
              <a:gd name="connsiteX44" fmla="*/ 1797269 w 3783725"/>
              <a:gd name="connsiteY44" fmla="*/ 378372 h 772510"/>
              <a:gd name="connsiteX45" fmla="*/ 1623849 w 3783725"/>
              <a:gd name="connsiteY45" fmla="*/ 362607 h 772510"/>
              <a:gd name="connsiteX46" fmla="*/ 1245476 w 3783725"/>
              <a:gd name="connsiteY46" fmla="*/ 331076 h 772510"/>
              <a:gd name="connsiteX47" fmla="*/ 1087821 w 3783725"/>
              <a:gd name="connsiteY47" fmla="*/ 299545 h 772510"/>
              <a:gd name="connsiteX48" fmla="*/ 961697 w 3783725"/>
              <a:gd name="connsiteY48" fmla="*/ 283779 h 772510"/>
              <a:gd name="connsiteX49" fmla="*/ 882869 w 3783725"/>
              <a:gd name="connsiteY49" fmla="*/ 268014 h 772510"/>
              <a:gd name="connsiteX50" fmla="*/ 788276 w 3783725"/>
              <a:gd name="connsiteY50" fmla="*/ 236483 h 772510"/>
              <a:gd name="connsiteX51" fmla="*/ 740980 w 3783725"/>
              <a:gd name="connsiteY51" fmla="*/ 220717 h 772510"/>
              <a:gd name="connsiteX52" fmla="*/ 662152 w 3783725"/>
              <a:gd name="connsiteY52" fmla="*/ 204952 h 772510"/>
              <a:gd name="connsiteX53" fmla="*/ 567559 w 3783725"/>
              <a:gd name="connsiteY53" fmla="*/ 189186 h 772510"/>
              <a:gd name="connsiteX54" fmla="*/ 504497 w 3783725"/>
              <a:gd name="connsiteY54" fmla="*/ 173421 h 772510"/>
              <a:gd name="connsiteX55" fmla="*/ 457200 w 3783725"/>
              <a:gd name="connsiteY55" fmla="*/ 141890 h 772510"/>
              <a:gd name="connsiteX56" fmla="*/ 299545 w 3783725"/>
              <a:gd name="connsiteY56" fmla="*/ 94593 h 772510"/>
              <a:gd name="connsiteX57" fmla="*/ 252249 w 3783725"/>
              <a:gd name="connsiteY57" fmla="*/ 63062 h 772510"/>
              <a:gd name="connsiteX58" fmla="*/ 189187 w 3783725"/>
              <a:gd name="connsiteY58" fmla="*/ 47296 h 772510"/>
              <a:gd name="connsiteX59" fmla="*/ 63062 w 3783725"/>
              <a:gd name="connsiteY59" fmla="*/ 0 h 772510"/>
              <a:gd name="connsiteX60" fmla="*/ 63062 w 3783725"/>
              <a:gd name="connsiteY60" fmla="*/ 0 h 77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83725" h="772510">
                <a:moveTo>
                  <a:pt x="0" y="31531"/>
                </a:moveTo>
                <a:lnTo>
                  <a:pt x="0" y="31531"/>
                </a:lnTo>
                <a:cubicBezTo>
                  <a:pt x="73573" y="57807"/>
                  <a:pt x="147906" y="82043"/>
                  <a:pt x="220718" y="110359"/>
                </a:cubicBezTo>
                <a:cubicBezTo>
                  <a:pt x="242622" y="118877"/>
                  <a:pt x="262178" y="132632"/>
                  <a:pt x="283780" y="141890"/>
                </a:cubicBezTo>
                <a:cubicBezTo>
                  <a:pt x="299054" y="148436"/>
                  <a:pt x="315802" y="151109"/>
                  <a:pt x="331076" y="157655"/>
                </a:cubicBezTo>
                <a:cubicBezTo>
                  <a:pt x="352678" y="166913"/>
                  <a:pt x="372536" y="179928"/>
                  <a:pt x="394138" y="189186"/>
                </a:cubicBezTo>
                <a:cubicBezTo>
                  <a:pt x="409413" y="195732"/>
                  <a:pt x="426571" y="197520"/>
                  <a:pt x="441435" y="204952"/>
                </a:cubicBezTo>
                <a:cubicBezTo>
                  <a:pt x="458382" y="213426"/>
                  <a:pt x="472280" y="227082"/>
                  <a:pt x="488731" y="236483"/>
                </a:cubicBezTo>
                <a:cubicBezTo>
                  <a:pt x="509137" y="248143"/>
                  <a:pt x="530773" y="257504"/>
                  <a:pt x="551794" y="268014"/>
                </a:cubicBezTo>
                <a:cubicBezTo>
                  <a:pt x="679768" y="395988"/>
                  <a:pt x="513944" y="246386"/>
                  <a:pt x="662152" y="331076"/>
                </a:cubicBezTo>
                <a:cubicBezTo>
                  <a:pt x="681510" y="342138"/>
                  <a:pt x="690898" y="366005"/>
                  <a:pt x="709449" y="378372"/>
                </a:cubicBezTo>
                <a:cubicBezTo>
                  <a:pt x="723276" y="387590"/>
                  <a:pt x="742218" y="386067"/>
                  <a:pt x="756745" y="394138"/>
                </a:cubicBezTo>
                <a:cubicBezTo>
                  <a:pt x="939244" y="495527"/>
                  <a:pt x="783737" y="415131"/>
                  <a:pt x="898635" y="504496"/>
                </a:cubicBezTo>
                <a:cubicBezTo>
                  <a:pt x="928548" y="527762"/>
                  <a:pt x="961697" y="546538"/>
                  <a:pt x="993228" y="567559"/>
                </a:cubicBezTo>
                <a:cubicBezTo>
                  <a:pt x="1008994" y="578069"/>
                  <a:pt x="1022549" y="593098"/>
                  <a:pt x="1040525" y="599090"/>
                </a:cubicBezTo>
                <a:lnTo>
                  <a:pt x="1182414" y="646386"/>
                </a:lnTo>
                <a:cubicBezTo>
                  <a:pt x="1198180" y="651641"/>
                  <a:pt x="1213589" y="658122"/>
                  <a:pt x="1229711" y="662152"/>
                </a:cubicBezTo>
                <a:cubicBezTo>
                  <a:pt x="1250732" y="667407"/>
                  <a:pt x="1271939" y="671964"/>
                  <a:pt x="1292773" y="677917"/>
                </a:cubicBezTo>
                <a:cubicBezTo>
                  <a:pt x="1308752" y="682482"/>
                  <a:pt x="1323774" y="690424"/>
                  <a:pt x="1340069" y="693683"/>
                </a:cubicBezTo>
                <a:cubicBezTo>
                  <a:pt x="1376507" y="700971"/>
                  <a:pt x="1413990" y="702160"/>
                  <a:pt x="1450428" y="709448"/>
                </a:cubicBezTo>
                <a:cubicBezTo>
                  <a:pt x="1492922" y="717947"/>
                  <a:pt x="1533287" y="738507"/>
                  <a:pt x="1576552" y="740979"/>
                </a:cubicBezTo>
                <a:lnTo>
                  <a:pt x="2128345" y="772510"/>
                </a:lnTo>
                <a:cubicBezTo>
                  <a:pt x="2275490" y="767255"/>
                  <a:pt x="2422847" y="766225"/>
                  <a:pt x="2569780" y="756745"/>
                </a:cubicBezTo>
                <a:cubicBezTo>
                  <a:pt x="2586364" y="755675"/>
                  <a:pt x="2600854" y="744584"/>
                  <a:pt x="2617076" y="740979"/>
                </a:cubicBezTo>
                <a:cubicBezTo>
                  <a:pt x="2648281" y="734045"/>
                  <a:pt x="2680324" y="731483"/>
                  <a:pt x="2711669" y="725214"/>
                </a:cubicBezTo>
                <a:cubicBezTo>
                  <a:pt x="2957039" y="676140"/>
                  <a:pt x="2626716" y="738754"/>
                  <a:pt x="2822028" y="693683"/>
                </a:cubicBezTo>
                <a:cubicBezTo>
                  <a:pt x="2903245" y="674941"/>
                  <a:pt x="3023860" y="657937"/>
                  <a:pt x="3105807" y="630621"/>
                </a:cubicBezTo>
                <a:lnTo>
                  <a:pt x="3200400" y="599090"/>
                </a:lnTo>
                <a:cubicBezTo>
                  <a:pt x="3216166" y="588580"/>
                  <a:pt x="3230749" y="576033"/>
                  <a:pt x="3247697" y="567559"/>
                </a:cubicBezTo>
                <a:cubicBezTo>
                  <a:pt x="3262561" y="560127"/>
                  <a:pt x="3280467" y="559864"/>
                  <a:pt x="3294994" y="551793"/>
                </a:cubicBezTo>
                <a:cubicBezTo>
                  <a:pt x="3448569" y="466473"/>
                  <a:pt x="3329407" y="503777"/>
                  <a:pt x="3452649" y="472965"/>
                </a:cubicBezTo>
                <a:cubicBezTo>
                  <a:pt x="3565271" y="397884"/>
                  <a:pt x="3510478" y="419094"/>
                  <a:pt x="3610304" y="394138"/>
                </a:cubicBezTo>
                <a:cubicBezTo>
                  <a:pt x="3626069" y="383628"/>
                  <a:pt x="3640653" y="371081"/>
                  <a:pt x="3657600" y="362607"/>
                </a:cubicBezTo>
                <a:cubicBezTo>
                  <a:pt x="3672464" y="355175"/>
                  <a:pt x="3693146" y="358592"/>
                  <a:pt x="3704897" y="346841"/>
                </a:cubicBezTo>
                <a:cubicBezTo>
                  <a:pt x="3716648" y="335090"/>
                  <a:pt x="3712112" y="313795"/>
                  <a:pt x="3720662" y="299545"/>
                </a:cubicBezTo>
                <a:cubicBezTo>
                  <a:pt x="3728310" y="286799"/>
                  <a:pt x="3742908" y="279621"/>
                  <a:pt x="3752194" y="268014"/>
                </a:cubicBezTo>
                <a:cubicBezTo>
                  <a:pt x="3764031" y="253218"/>
                  <a:pt x="3773215" y="236483"/>
                  <a:pt x="3783725" y="220717"/>
                </a:cubicBezTo>
                <a:cubicBezTo>
                  <a:pt x="3767959" y="215462"/>
                  <a:pt x="3753046" y="204952"/>
                  <a:pt x="3736428" y="204952"/>
                </a:cubicBezTo>
                <a:cubicBezTo>
                  <a:pt x="3663377" y="204952"/>
                  <a:pt x="3586454" y="215260"/>
                  <a:pt x="3515711" y="236483"/>
                </a:cubicBezTo>
                <a:cubicBezTo>
                  <a:pt x="3483876" y="246034"/>
                  <a:pt x="3452649" y="257504"/>
                  <a:pt x="3421118" y="268014"/>
                </a:cubicBezTo>
                <a:cubicBezTo>
                  <a:pt x="3421113" y="268016"/>
                  <a:pt x="3326530" y="299541"/>
                  <a:pt x="3326525" y="299545"/>
                </a:cubicBezTo>
                <a:cubicBezTo>
                  <a:pt x="3251574" y="349512"/>
                  <a:pt x="3297202" y="325085"/>
                  <a:pt x="3184635" y="362607"/>
                </a:cubicBezTo>
                <a:cubicBezTo>
                  <a:pt x="3168869" y="367862"/>
                  <a:pt x="3153944" y="377733"/>
                  <a:pt x="3137338" y="378372"/>
                </a:cubicBezTo>
                <a:lnTo>
                  <a:pt x="2727435" y="394138"/>
                </a:lnTo>
                <a:lnTo>
                  <a:pt x="1797269" y="378372"/>
                </a:lnTo>
                <a:cubicBezTo>
                  <a:pt x="1739248" y="376714"/>
                  <a:pt x="1681709" y="367236"/>
                  <a:pt x="1623849" y="362607"/>
                </a:cubicBezTo>
                <a:cubicBezTo>
                  <a:pt x="1233291" y="331362"/>
                  <a:pt x="1560414" y="362569"/>
                  <a:pt x="1245476" y="331076"/>
                </a:cubicBezTo>
                <a:cubicBezTo>
                  <a:pt x="1168865" y="311923"/>
                  <a:pt x="1178024" y="312431"/>
                  <a:pt x="1087821" y="299545"/>
                </a:cubicBezTo>
                <a:cubicBezTo>
                  <a:pt x="1045878" y="293553"/>
                  <a:pt x="1003573" y="290221"/>
                  <a:pt x="961697" y="283779"/>
                </a:cubicBezTo>
                <a:cubicBezTo>
                  <a:pt x="935212" y="279704"/>
                  <a:pt x="908721" y="275064"/>
                  <a:pt x="882869" y="268014"/>
                </a:cubicBezTo>
                <a:cubicBezTo>
                  <a:pt x="850804" y="259269"/>
                  <a:pt x="819807" y="246993"/>
                  <a:pt x="788276" y="236483"/>
                </a:cubicBezTo>
                <a:cubicBezTo>
                  <a:pt x="772511" y="231228"/>
                  <a:pt x="757276" y="223976"/>
                  <a:pt x="740980" y="220717"/>
                </a:cubicBezTo>
                <a:lnTo>
                  <a:pt x="662152" y="204952"/>
                </a:lnTo>
                <a:cubicBezTo>
                  <a:pt x="630702" y="199234"/>
                  <a:pt x="598904" y="195455"/>
                  <a:pt x="567559" y="189186"/>
                </a:cubicBezTo>
                <a:cubicBezTo>
                  <a:pt x="546312" y="184937"/>
                  <a:pt x="525518" y="178676"/>
                  <a:pt x="504497" y="173421"/>
                </a:cubicBezTo>
                <a:cubicBezTo>
                  <a:pt x="488731" y="162911"/>
                  <a:pt x="474616" y="149354"/>
                  <a:pt x="457200" y="141890"/>
                </a:cubicBezTo>
                <a:cubicBezTo>
                  <a:pt x="395513" y="115453"/>
                  <a:pt x="363124" y="136980"/>
                  <a:pt x="299545" y="94593"/>
                </a:cubicBezTo>
                <a:cubicBezTo>
                  <a:pt x="283780" y="84083"/>
                  <a:pt x="269665" y="70526"/>
                  <a:pt x="252249" y="63062"/>
                </a:cubicBezTo>
                <a:cubicBezTo>
                  <a:pt x="232333" y="54527"/>
                  <a:pt x="209941" y="53522"/>
                  <a:pt x="189187" y="47296"/>
                </a:cubicBezTo>
                <a:cubicBezTo>
                  <a:pt x="101071" y="20861"/>
                  <a:pt x="118091" y="27513"/>
                  <a:pt x="63062" y="0"/>
                </a:cubicBezTo>
                <a:lnTo>
                  <a:pt x="63062" y="0"/>
                </a:lnTo>
              </a:path>
            </a:pathLst>
          </a:cu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9BFC7E7-745D-49DC-ABFB-6CB0654BED26}"/>
              </a:ext>
            </a:extLst>
          </p:cNvPr>
          <p:cNvSpPr txBox="1"/>
          <p:nvPr/>
        </p:nvSpPr>
        <p:spPr>
          <a:xfrm>
            <a:off x="3418438" y="2876236"/>
            <a:ext cx="1445275" cy="646331"/>
          </a:xfrm>
          <a:prstGeom prst="rect">
            <a:avLst/>
          </a:prstGeom>
          <a:noFill/>
        </p:spPr>
        <p:txBody>
          <a:bodyPr wrap="square" rtlCol="0">
            <a:spAutoFit/>
          </a:bodyPr>
          <a:lstStyle/>
          <a:p>
            <a:pPr algn="ctr"/>
            <a:r>
              <a:rPr lang="en-US" sz="3600" b="1" dirty="0">
                <a:solidFill>
                  <a:schemeClr val="bg1"/>
                </a:solidFill>
              </a:rPr>
              <a:t>DOC</a:t>
            </a:r>
          </a:p>
        </p:txBody>
      </p:sp>
      <p:sp>
        <p:nvSpPr>
          <p:cNvPr id="14" name="TextBox 13">
            <a:extLst>
              <a:ext uri="{FF2B5EF4-FFF2-40B4-BE49-F238E27FC236}">
                <a16:creationId xmlns:a16="http://schemas.microsoft.com/office/drawing/2014/main" id="{75C59901-1B27-4F78-ACC0-5BE3DBCA357E}"/>
              </a:ext>
            </a:extLst>
          </p:cNvPr>
          <p:cNvSpPr txBox="1"/>
          <p:nvPr/>
        </p:nvSpPr>
        <p:spPr>
          <a:xfrm>
            <a:off x="4271546" y="4181039"/>
            <a:ext cx="1445275" cy="646331"/>
          </a:xfrm>
          <a:prstGeom prst="rect">
            <a:avLst/>
          </a:prstGeom>
          <a:noFill/>
        </p:spPr>
        <p:txBody>
          <a:bodyPr wrap="square" rtlCol="0">
            <a:spAutoFit/>
          </a:bodyPr>
          <a:lstStyle/>
          <a:p>
            <a:pPr algn="ctr"/>
            <a:r>
              <a:rPr lang="en-US" sz="3600" b="1" dirty="0" err="1">
                <a:solidFill>
                  <a:schemeClr val="bg1"/>
                </a:solidFill>
              </a:rPr>
              <a:t>tPOC</a:t>
            </a:r>
            <a:endParaRPr lang="en-US" sz="3600" b="1" dirty="0">
              <a:solidFill>
                <a:schemeClr val="bg1"/>
              </a:solidFill>
            </a:endParaRPr>
          </a:p>
        </p:txBody>
      </p:sp>
      <p:sp>
        <p:nvSpPr>
          <p:cNvPr id="15" name="TextBox 14">
            <a:extLst>
              <a:ext uri="{FF2B5EF4-FFF2-40B4-BE49-F238E27FC236}">
                <a16:creationId xmlns:a16="http://schemas.microsoft.com/office/drawing/2014/main" id="{6B47896C-DD6E-4E4D-81D9-D9FF751FFB54}"/>
              </a:ext>
            </a:extLst>
          </p:cNvPr>
          <p:cNvSpPr txBox="1"/>
          <p:nvPr/>
        </p:nvSpPr>
        <p:spPr>
          <a:xfrm>
            <a:off x="7131015" y="4300838"/>
            <a:ext cx="1445275" cy="646331"/>
          </a:xfrm>
          <a:prstGeom prst="rect">
            <a:avLst/>
          </a:prstGeom>
          <a:noFill/>
        </p:spPr>
        <p:txBody>
          <a:bodyPr wrap="square" rtlCol="0">
            <a:spAutoFit/>
          </a:bodyPr>
          <a:lstStyle/>
          <a:p>
            <a:pPr algn="ctr"/>
            <a:r>
              <a:rPr lang="en-US" sz="3600" b="1" dirty="0">
                <a:solidFill>
                  <a:schemeClr val="bg1"/>
                </a:solidFill>
              </a:rPr>
              <a:t>SRP</a:t>
            </a:r>
          </a:p>
        </p:txBody>
      </p:sp>
      <p:sp>
        <p:nvSpPr>
          <p:cNvPr id="16" name="TextBox 15">
            <a:extLst>
              <a:ext uri="{FF2B5EF4-FFF2-40B4-BE49-F238E27FC236}">
                <a16:creationId xmlns:a16="http://schemas.microsoft.com/office/drawing/2014/main" id="{72DC7DC7-9FDD-41B7-978F-7BB28A307642}"/>
              </a:ext>
            </a:extLst>
          </p:cNvPr>
          <p:cNvSpPr txBox="1"/>
          <p:nvPr/>
        </p:nvSpPr>
        <p:spPr>
          <a:xfrm>
            <a:off x="5289381" y="3522565"/>
            <a:ext cx="1445275" cy="646331"/>
          </a:xfrm>
          <a:prstGeom prst="rect">
            <a:avLst/>
          </a:prstGeom>
          <a:noFill/>
        </p:spPr>
        <p:txBody>
          <a:bodyPr wrap="square" rtlCol="0">
            <a:spAutoFit/>
          </a:bodyPr>
          <a:lstStyle/>
          <a:p>
            <a:pPr algn="ctr"/>
            <a:r>
              <a:rPr lang="en-US" sz="3600" b="1" dirty="0">
                <a:solidFill>
                  <a:schemeClr val="bg1"/>
                </a:solidFill>
              </a:rPr>
              <a:t>DIC</a:t>
            </a:r>
          </a:p>
        </p:txBody>
      </p:sp>
      <p:sp>
        <p:nvSpPr>
          <p:cNvPr id="17" name="TextBox 16">
            <a:extLst>
              <a:ext uri="{FF2B5EF4-FFF2-40B4-BE49-F238E27FC236}">
                <a16:creationId xmlns:a16="http://schemas.microsoft.com/office/drawing/2014/main" id="{662ECFE2-E2F0-4165-9605-0DF110B0BE47}"/>
              </a:ext>
            </a:extLst>
          </p:cNvPr>
          <p:cNvSpPr txBox="1"/>
          <p:nvPr/>
        </p:nvSpPr>
        <p:spPr>
          <a:xfrm>
            <a:off x="7010401" y="3003728"/>
            <a:ext cx="1445275" cy="646331"/>
          </a:xfrm>
          <a:prstGeom prst="rect">
            <a:avLst/>
          </a:prstGeom>
          <a:noFill/>
        </p:spPr>
        <p:txBody>
          <a:bodyPr wrap="square" rtlCol="0">
            <a:spAutoFit/>
          </a:bodyPr>
          <a:lstStyle/>
          <a:p>
            <a:pPr algn="ctr"/>
            <a:r>
              <a:rPr lang="en-US" sz="3600" b="1" dirty="0" err="1">
                <a:solidFill>
                  <a:schemeClr val="bg1"/>
                </a:solidFill>
              </a:rPr>
              <a:t>Phyto</a:t>
            </a:r>
            <a:r>
              <a:rPr lang="en-US" sz="3600" b="1" dirty="0">
                <a:solidFill>
                  <a:schemeClr val="bg1"/>
                </a:solidFill>
              </a:rPr>
              <a:t>.</a:t>
            </a:r>
          </a:p>
        </p:txBody>
      </p:sp>
      <p:cxnSp>
        <p:nvCxnSpPr>
          <p:cNvPr id="18" name="Straight Arrow Connector 17">
            <a:extLst>
              <a:ext uri="{FF2B5EF4-FFF2-40B4-BE49-F238E27FC236}">
                <a16:creationId xmlns:a16="http://schemas.microsoft.com/office/drawing/2014/main" id="{91CDD5F9-3040-4841-A518-DB1861697B12}"/>
              </a:ext>
            </a:extLst>
          </p:cNvPr>
          <p:cNvCxnSpPr/>
          <p:nvPr/>
        </p:nvCxnSpPr>
        <p:spPr>
          <a:xfrm>
            <a:off x="4419600" y="3466415"/>
            <a:ext cx="1166750" cy="379315"/>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47CFAC-F8BE-4587-8BB4-D8D18BC06871}"/>
              </a:ext>
            </a:extLst>
          </p:cNvPr>
          <p:cNvCxnSpPr/>
          <p:nvPr/>
        </p:nvCxnSpPr>
        <p:spPr>
          <a:xfrm flipV="1">
            <a:off x="6477000" y="3522566"/>
            <a:ext cx="533400" cy="32316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A45BB7-D30B-4F09-A6E7-388129668316}"/>
              </a:ext>
            </a:extLst>
          </p:cNvPr>
          <p:cNvCxnSpPr>
            <a:stCxn id="15" idx="0"/>
            <a:endCxn id="17" idx="2"/>
          </p:cNvCxnSpPr>
          <p:nvPr/>
        </p:nvCxnSpPr>
        <p:spPr>
          <a:xfrm flipH="1" flipV="1">
            <a:off x="7733038" y="3650059"/>
            <a:ext cx="120614" cy="650779"/>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E9439D-FCAF-42C2-9DC2-E75E2566A1B0}"/>
              </a:ext>
            </a:extLst>
          </p:cNvPr>
          <p:cNvCxnSpPr>
            <a:stCxn id="14" idx="2"/>
            <a:endCxn id="12" idx="46"/>
          </p:cNvCxnSpPr>
          <p:nvPr/>
        </p:nvCxnSpPr>
        <p:spPr>
          <a:xfrm>
            <a:off x="4994183" y="4827370"/>
            <a:ext cx="392368" cy="120625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35">
            <a:extLst>
              <a:ext uri="{FF2B5EF4-FFF2-40B4-BE49-F238E27FC236}">
                <a16:creationId xmlns:a16="http://schemas.microsoft.com/office/drawing/2014/main" id="{3A079EB0-93F1-436D-9D87-596C083FE4D8}"/>
              </a:ext>
            </a:extLst>
          </p:cNvPr>
          <p:cNvSpPr/>
          <p:nvPr/>
        </p:nvSpPr>
        <p:spPr>
          <a:xfrm>
            <a:off x="6067302" y="2799061"/>
            <a:ext cx="253286" cy="788276"/>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488BC94C-90B0-49F0-914F-125C07D7F48D}"/>
              </a:ext>
            </a:extLst>
          </p:cNvPr>
          <p:cNvSpPr/>
          <p:nvPr/>
        </p:nvSpPr>
        <p:spPr>
          <a:xfrm>
            <a:off x="6032937" y="1714699"/>
            <a:ext cx="253286" cy="1034652"/>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tx2">
                <a:lumMod val="60000"/>
                <a:lumOff val="40000"/>
              </a:schemeClr>
            </a:solidFill>
            <a:prstDash val="sys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7A61648-F744-401C-9409-063A544D5891}"/>
              </a:ext>
            </a:extLst>
          </p:cNvPr>
          <p:cNvCxnSpPr/>
          <p:nvPr/>
        </p:nvCxnSpPr>
        <p:spPr>
          <a:xfrm>
            <a:off x="3011700" y="4041910"/>
            <a:ext cx="6437100" cy="63493"/>
          </a:xfrm>
          <a:prstGeom prst="line">
            <a:avLst/>
          </a:prstGeom>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80CCEC-87F8-454D-962B-C46ED2DFEF6A}"/>
              </a:ext>
            </a:extLst>
          </p:cNvPr>
          <p:cNvCxnSpPr>
            <a:endCxn id="12" idx="43"/>
          </p:cNvCxnSpPr>
          <p:nvPr/>
        </p:nvCxnSpPr>
        <p:spPr>
          <a:xfrm flipH="1">
            <a:off x="6868510" y="3650058"/>
            <a:ext cx="522890" cy="244662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Freeform 42">
            <a:extLst>
              <a:ext uri="{FF2B5EF4-FFF2-40B4-BE49-F238E27FC236}">
                <a16:creationId xmlns:a16="http://schemas.microsoft.com/office/drawing/2014/main" id="{65027328-8C17-4E82-BC3A-A420C7482E86}"/>
              </a:ext>
            </a:extLst>
          </p:cNvPr>
          <p:cNvSpPr/>
          <p:nvPr/>
        </p:nvSpPr>
        <p:spPr>
          <a:xfrm>
            <a:off x="5948517" y="5032508"/>
            <a:ext cx="253286" cy="1064174"/>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bg1"/>
            </a:solidFill>
            <a:prstDash val="sys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55E608-4EE0-46FB-9363-09898DAB8FEA}"/>
              </a:ext>
            </a:extLst>
          </p:cNvPr>
          <p:cNvSpPr/>
          <p:nvPr/>
        </p:nvSpPr>
        <p:spPr>
          <a:xfrm>
            <a:off x="8647437" y="967835"/>
            <a:ext cx="768114" cy="746865"/>
          </a:xfrm>
          <a:prstGeom prst="ellipse">
            <a:avLst/>
          </a:prstGeom>
          <a:solidFill>
            <a:srgbClr val="FFFF00"/>
          </a:solidFill>
          <a:ln>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44">
            <a:extLst>
              <a:ext uri="{FF2B5EF4-FFF2-40B4-BE49-F238E27FC236}">
                <a16:creationId xmlns:a16="http://schemas.microsoft.com/office/drawing/2014/main" id="{4636D863-8090-43B6-B014-4747C7D84786}"/>
              </a:ext>
            </a:extLst>
          </p:cNvPr>
          <p:cNvSpPr/>
          <p:nvPr/>
        </p:nvSpPr>
        <p:spPr>
          <a:xfrm rot="6794052">
            <a:off x="8077980" y="2028333"/>
            <a:ext cx="966079" cy="173050"/>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45">
            <a:extLst>
              <a:ext uri="{FF2B5EF4-FFF2-40B4-BE49-F238E27FC236}">
                <a16:creationId xmlns:a16="http://schemas.microsoft.com/office/drawing/2014/main" id="{F2B68AEB-1769-4D30-A52F-1C946A298B7D}"/>
              </a:ext>
            </a:extLst>
          </p:cNvPr>
          <p:cNvSpPr/>
          <p:nvPr/>
        </p:nvSpPr>
        <p:spPr>
          <a:xfrm rot="5590441">
            <a:off x="8509321" y="2140637"/>
            <a:ext cx="893170" cy="172012"/>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46">
            <a:extLst>
              <a:ext uri="{FF2B5EF4-FFF2-40B4-BE49-F238E27FC236}">
                <a16:creationId xmlns:a16="http://schemas.microsoft.com/office/drawing/2014/main" id="{C330DFC0-AB52-4C15-8CE8-EDFF2D7D05D5}"/>
              </a:ext>
            </a:extLst>
          </p:cNvPr>
          <p:cNvSpPr/>
          <p:nvPr/>
        </p:nvSpPr>
        <p:spPr>
          <a:xfrm rot="4974576">
            <a:off x="8891785" y="2089511"/>
            <a:ext cx="887923" cy="151205"/>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19" descr="C:\Users\Jake\Desktop\light.gif">
            <a:extLst>
              <a:ext uri="{FF2B5EF4-FFF2-40B4-BE49-F238E27FC236}">
                <a16:creationId xmlns:a16="http://schemas.microsoft.com/office/drawing/2014/main" id="{825A0FD7-3BAD-4C14-A23C-38AF7E1D15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96" t="15633" r="28687" b="49099"/>
          <a:stretch/>
        </p:blipFill>
        <p:spPr bwMode="auto">
          <a:xfrm>
            <a:off x="8634300" y="2785352"/>
            <a:ext cx="1142349" cy="1362124"/>
          </a:xfrm>
          <a:prstGeom prst="rect">
            <a:avLst/>
          </a:prstGeom>
          <a:noFill/>
          <a:scene3d>
            <a:camera prst="orthographicFront">
              <a:rot lat="0" lon="0" rev="42000"/>
            </a:camera>
            <a:lightRig rig="threePt" dir="t"/>
          </a:scene3d>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6C4F9EC-3F2A-4BDD-9969-F4B4341FA2FB}"/>
              </a:ext>
            </a:extLst>
          </p:cNvPr>
          <p:cNvSpPr txBox="1"/>
          <p:nvPr/>
        </p:nvSpPr>
        <p:spPr>
          <a:xfrm>
            <a:off x="5561908" y="6107160"/>
            <a:ext cx="1382110" cy="369332"/>
          </a:xfrm>
          <a:prstGeom prst="rect">
            <a:avLst/>
          </a:prstGeom>
          <a:noFill/>
        </p:spPr>
        <p:txBody>
          <a:bodyPr wrap="square" rtlCol="0">
            <a:spAutoFit/>
          </a:bodyPr>
          <a:lstStyle/>
          <a:p>
            <a:pPr algn="ctr"/>
            <a:r>
              <a:rPr lang="en-US" dirty="0">
                <a:solidFill>
                  <a:schemeClr val="bg1"/>
                </a:solidFill>
              </a:rPr>
              <a:t>Sediments </a:t>
            </a:r>
          </a:p>
        </p:txBody>
      </p:sp>
      <p:sp>
        <p:nvSpPr>
          <p:cNvPr id="33" name="TextBox 32">
            <a:extLst>
              <a:ext uri="{FF2B5EF4-FFF2-40B4-BE49-F238E27FC236}">
                <a16:creationId xmlns:a16="http://schemas.microsoft.com/office/drawing/2014/main" id="{911AEFF2-6E4A-4153-95FF-35B7BBEC3AD5}"/>
              </a:ext>
            </a:extLst>
          </p:cNvPr>
          <p:cNvSpPr txBox="1"/>
          <p:nvPr/>
        </p:nvSpPr>
        <p:spPr>
          <a:xfrm>
            <a:off x="8264852" y="2783418"/>
            <a:ext cx="1260149" cy="369332"/>
          </a:xfrm>
          <a:prstGeom prst="rect">
            <a:avLst/>
          </a:prstGeom>
          <a:noFill/>
        </p:spPr>
        <p:txBody>
          <a:bodyPr wrap="square" rtlCol="0">
            <a:spAutoFit/>
          </a:bodyPr>
          <a:lstStyle/>
          <a:p>
            <a:pPr algn="ctr"/>
            <a:r>
              <a:rPr lang="en-US" dirty="0"/>
              <a:t>Light</a:t>
            </a:r>
          </a:p>
        </p:txBody>
      </p:sp>
      <p:sp>
        <p:nvSpPr>
          <p:cNvPr id="34" name="TextBox 33">
            <a:extLst>
              <a:ext uri="{FF2B5EF4-FFF2-40B4-BE49-F238E27FC236}">
                <a16:creationId xmlns:a16="http://schemas.microsoft.com/office/drawing/2014/main" id="{3EFD38A4-224A-494A-B250-26CA4F9582F5}"/>
              </a:ext>
            </a:extLst>
          </p:cNvPr>
          <p:cNvSpPr txBox="1"/>
          <p:nvPr/>
        </p:nvSpPr>
        <p:spPr>
          <a:xfrm>
            <a:off x="3124200" y="3716476"/>
            <a:ext cx="1524000" cy="369332"/>
          </a:xfrm>
          <a:prstGeom prst="rect">
            <a:avLst/>
          </a:prstGeom>
          <a:noFill/>
        </p:spPr>
        <p:txBody>
          <a:bodyPr wrap="square" rtlCol="0">
            <a:spAutoFit/>
          </a:bodyPr>
          <a:lstStyle/>
          <a:p>
            <a:r>
              <a:rPr lang="en-US" dirty="0">
                <a:solidFill>
                  <a:schemeClr val="bg1"/>
                </a:solidFill>
              </a:rPr>
              <a:t>Mixed Layer</a:t>
            </a:r>
          </a:p>
        </p:txBody>
      </p:sp>
      <p:sp>
        <p:nvSpPr>
          <p:cNvPr id="35" name="TextBox 34">
            <a:extLst>
              <a:ext uri="{FF2B5EF4-FFF2-40B4-BE49-F238E27FC236}">
                <a16:creationId xmlns:a16="http://schemas.microsoft.com/office/drawing/2014/main" id="{1D9FE707-618E-45B2-9611-7B5A385C32BB}"/>
              </a:ext>
            </a:extLst>
          </p:cNvPr>
          <p:cNvSpPr txBox="1"/>
          <p:nvPr/>
        </p:nvSpPr>
        <p:spPr>
          <a:xfrm>
            <a:off x="5857187" y="2103021"/>
            <a:ext cx="1382110" cy="646331"/>
          </a:xfrm>
          <a:prstGeom prst="rect">
            <a:avLst/>
          </a:prstGeom>
          <a:noFill/>
        </p:spPr>
        <p:txBody>
          <a:bodyPr wrap="square" rtlCol="0">
            <a:spAutoFit/>
          </a:bodyPr>
          <a:lstStyle/>
          <a:p>
            <a:pPr algn="ctr"/>
            <a:r>
              <a:rPr lang="en-US" dirty="0"/>
              <a:t>CO</a:t>
            </a:r>
            <a:r>
              <a:rPr lang="en-US" baseline="-25000" dirty="0"/>
              <a:t>2</a:t>
            </a:r>
            <a:r>
              <a:rPr lang="en-US" dirty="0"/>
              <a:t> emissions</a:t>
            </a:r>
          </a:p>
        </p:txBody>
      </p:sp>
      <p:sp>
        <p:nvSpPr>
          <p:cNvPr id="36" name="TextBox 35">
            <a:extLst>
              <a:ext uri="{FF2B5EF4-FFF2-40B4-BE49-F238E27FC236}">
                <a16:creationId xmlns:a16="http://schemas.microsoft.com/office/drawing/2014/main" id="{2BC04BE2-FCFE-4CF6-AE8A-11BA0220E8AB}"/>
              </a:ext>
            </a:extLst>
          </p:cNvPr>
          <p:cNvSpPr txBox="1"/>
          <p:nvPr/>
        </p:nvSpPr>
        <p:spPr>
          <a:xfrm>
            <a:off x="5952771" y="5303073"/>
            <a:ext cx="1048458" cy="646331"/>
          </a:xfrm>
          <a:prstGeom prst="rect">
            <a:avLst/>
          </a:prstGeom>
          <a:noFill/>
        </p:spPr>
        <p:txBody>
          <a:bodyPr wrap="square" rtlCol="0">
            <a:spAutoFit/>
          </a:bodyPr>
          <a:lstStyle/>
          <a:p>
            <a:pPr algn="ctr"/>
            <a:r>
              <a:rPr lang="en-US" dirty="0">
                <a:solidFill>
                  <a:schemeClr val="bg1"/>
                </a:solidFill>
              </a:rPr>
              <a:t>Sed. Resp.</a:t>
            </a:r>
          </a:p>
        </p:txBody>
      </p:sp>
      <p:sp>
        <p:nvSpPr>
          <p:cNvPr id="37" name="TextBox 36">
            <a:extLst>
              <a:ext uri="{FF2B5EF4-FFF2-40B4-BE49-F238E27FC236}">
                <a16:creationId xmlns:a16="http://schemas.microsoft.com/office/drawing/2014/main" id="{51E3698F-EC95-4110-AD21-C5AF5D666589}"/>
              </a:ext>
            </a:extLst>
          </p:cNvPr>
          <p:cNvSpPr txBox="1"/>
          <p:nvPr/>
        </p:nvSpPr>
        <p:spPr>
          <a:xfrm rot="1092504">
            <a:off x="4437891" y="3321694"/>
            <a:ext cx="1382110" cy="338554"/>
          </a:xfrm>
          <a:prstGeom prst="rect">
            <a:avLst/>
          </a:prstGeom>
          <a:noFill/>
        </p:spPr>
        <p:txBody>
          <a:bodyPr wrap="square" rtlCol="0">
            <a:spAutoFit/>
          </a:bodyPr>
          <a:lstStyle/>
          <a:p>
            <a:pPr algn="ctr"/>
            <a:r>
              <a:rPr lang="en-US" sz="1600" dirty="0">
                <a:solidFill>
                  <a:schemeClr val="bg1"/>
                </a:solidFill>
              </a:rPr>
              <a:t>Respiration</a:t>
            </a:r>
          </a:p>
        </p:txBody>
      </p:sp>
      <p:sp>
        <p:nvSpPr>
          <p:cNvPr id="38" name="TextBox 37">
            <a:extLst>
              <a:ext uri="{FF2B5EF4-FFF2-40B4-BE49-F238E27FC236}">
                <a16:creationId xmlns:a16="http://schemas.microsoft.com/office/drawing/2014/main" id="{5EFABE87-59B0-4B5E-8652-668093C2ED85}"/>
              </a:ext>
            </a:extLst>
          </p:cNvPr>
          <p:cNvSpPr txBox="1"/>
          <p:nvPr/>
        </p:nvSpPr>
        <p:spPr>
          <a:xfrm rot="16978197">
            <a:off x="6222707" y="4588939"/>
            <a:ext cx="1498097" cy="338554"/>
          </a:xfrm>
          <a:prstGeom prst="rect">
            <a:avLst/>
          </a:prstGeom>
          <a:noFill/>
        </p:spPr>
        <p:txBody>
          <a:bodyPr wrap="square" rtlCol="0">
            <a:spAutoFit/>
          </a:bodyPr>
          <a:lstStyle/>
          <a:p>
            <a:pPr algn="ctr"/>
            <a:r>
              <a:rPr lang="en-US" sz="1600" dirty="0">
                <a:solidFill>
                  <a:schemeClr val="bg1"/>
                </a:solidFill>
              </a:rPr>
              <a:t>Sedimentation</a:t>
            </a:r>
          </a:p>
        </p:txBody>
      </p:sp>
      <p:sp>
        <p:nvSpPr>
          <p:cNvPr id="39" name="TextBox 38">
            <a:extLst>
              <a:ext uri="{FF2B5EF4-FFF2-40B4-BE49-F238E27FC236}">
                <a16:creationId xmlns:a16="http://schemas.microsoft.com/office/drawing/2014/main" id="{024E4FE0-86A4-4089-B5FC-2CFA43EC877E}"/>
              </a:ext>
            </a:extLst>
          </p:cNvPr>
          <p:cNvSpPr txBox="1"/>
          <p:nvPr/>
        </p:nvSpPr>
        <p:spPr>
          <a:xfrm rot="4240551">
            <a:off x="4700530" y="5217591"/>
            <a:ext cx="1498097" cy="338554"/>
          </a:xfrm>
          <a:prstGeom prst="rect">
            <a:avLst/>
          </a:prstGeom>
          <a:noFill/>
        </p:spPr>
        <p:txBody>
          <a:bodyPr wrap="square" rtlCol="0">
            <a:spAutoFit/>
          </a:bodyPr>
          <a:lstStyle/>
          <a:p>
            <a:pPr algn="ctr"/>
            <a:r>
              <a:rPr lang="en-US" sz="1600" dirty="0">
                <a:solidFill>
                  <a:schemeClr val="bg1"/>
                </a:solidFill>
              </a:rPr>
              <a:t>Sedimentation</a:t>
            </a:r>
          </a:p>
        </p:txBody>
      </p:sp>
      <p:sp>
        <p:nvSpPr>
          <p:cNvPr id="40" name="TextBox 39">
            <a:extLst>
              <a:ext uri="{FF2B5EF4-FFF2-40B4-BE49-F238E27FC236}">
                <a16:creationId xmlns:a16="http://schemas.microsoft.com/office/drawing/2014/main" id="{E93CECF9-B1B9-4B68-959E-DD86708134AE}"/>
              </a:ext>
            </a:extLst>
          </p:cNvPr>
          <p:cNvSpPr txBox="1"/>
          <p:nvPr/>
        </p:nvSpPr>
        <p:spPr>
          <a:xfrm rot="19789227">
            <a:off x="5874447" y="3321695"/>
            <a:ext cx="1498097" cy="338554"/>
          </a:xfrm>
          <a:prstGeom prst="rect">
            <a:avLst/>
          </a:prstGeom>
          <a:noFill/>
        </p:spPr>
        <p:txBody>
          <a:bodyPr wrap="square" rtlCol="0">
            <a:spAutoFit/>
          </a:bodyPr>
          <a:lstStyle/>
          <a:p>
            <a:pPr algn="ctr"/>
            <a:r>
              <a:rPr lang="en-US" sz="1600" dirty="0">
                <a:solidFill>
                  <a:schemeClr val="bg1"/>
                </a:solidFill>
              </a:rPr>
              <a:t>GPP</a:t>
            </a:r>
          </a:p>
        </p:txBody>
      </p:sp>
      <p:sp>
        <p:nvSpPr>
          <p:cNvPr id="41" name="TextBox 40">
            <a:extLst>
              <a:ext uri="{FF2B5EF4-FFF2-40B4-BE49-F238E27FC236}">
                <a16:creationId xmlns:a16="http://schemas.microsoft.com/office/drawing/2014/main" id="{E514E585-E93B-4EDD-8A6A-D3595ACF5637}"/>
              </a:ext>
            </a:extLst>
          </p:cNvPr>
          <p:cNvSpPr txBox="1"/>
          <p:nvPr/>
        </p:nvSpPr>
        <p:spPr>
          <a:xfrm rot="4804735">
            <a:off x="7252078" y="3604264"/>
            <a:ext cx="1498097" cy="338554"/>
          </a:xfrm>
          <a:prstGeom prst="rect">
            <a:avLst/>
          </a:prstGeom>
          <a:noFill/>
        </p:spPr>
        <p:txBody>
          <a:bodyPr wrap="square" rtlCol="0">
            <a:spAutoFit/>
          </a:bodyPr>
          <a:lstStyle/>
          <a:p>
            <a:pPr algn="ctr"/>
            <a:r>
              <a:rPr lang="en-US" sz="1600" dirty="0">
                <a:solidFill>
                  <a:schemeClr val="bg1"/>
                </a:solidFill>
              </a:rPr>
              <a:t>GPP</a:t>
            </a:r>
          </a:p>
        </p:txBody>
      </p:sp>
      <p:cxnSp>
        <p:nvCxnSpPr>
          <p:cNvPr id="42" name="Straight Arrow Connector 41">
            <a:extLst>
              <a:ext uri="{FF2B5EF4-FFF2-40B4-BE49-F238E27FC236}">
                <a16:creationId xmlns:a16="http://schemas.microsoft.com/office/drawing/2014/main" id="{1B8933D0-9F72-49FF-A7A7-D1333C244666}"/>
              </a:ext>
            </a:extLst>
          </p:cNvPr>
          <p:cNvCxnSpPr/>
          <p:nvPr/>
        </p:nvCxnSpPr>
        <p:spPr>
          <a:xfrm flipH="1" flipV="1">
            <a:off x="4648200" y="3066696"/>
            <a:ext cx="2362202" cy="9861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000986F-C9DC-440A-98F2-FA2D6A6C9B34}"/>
              </a:ext>
            </a:extLst>
          </p:cNvPr>
          <p:cNvSpPr txBox="1"/>
          <p:nvPr/>
        </p:nvSpPr>
        <p:spPr>
          <a:xfrm>
            <a:off x="4761556" y="2770702"/>
            <a:ext cx="1498097" cy="338554"/>
          </a:xfrm>
          <a:prstGeom prst="rect">
            <a:avLst/>
          </a:prstGeom>
          <a:noFill/>
        </p:spPr>
        <p:txBody>
          <a:bodyPr wrap="square" rtlCol="0">
            <a:spAutoFit/>
          </a:bodyPr>
          <a:lstStyle/>
          <a:p>
            <a:pPr algn="ctr"/>
            <a:r>
              <a:rPr lang="en-US" sz="1600" dirty="0">
                <a:solidFill>
                  <a:schemeClr val="bg1"/>
                </a:solidFill>
              </a:rPr>
              <a:t>Exude</a:t>
            </a:r>
          </a:p>
        </p:txBody>
      </p:sp>
      <p:sp>
        <p:nvSpPr>
          <p:cNvPr id="44" name="TextBox 43">
            <a:extLst>
              <a:ext uri="{FF2B5EF4-FFF2-40B4-BE49-F238E27FC236}">
                <a16:creationId xmlns:a16="http://schemas.microsoft.com/office/drawing/2014/main" id="{714EB8B1-6825-4B36-98DF-BDC5AF085386}"/>
              </a:ext>
            </a:extLst>
          </p:cNvPr>
          <p:cNvSpPr txBox="1"/>
          <p:nvPr/>
        </p:nvSpPr>
        <p:spPr>
          <a:xfrm rot="5034868">
            <a:off x="8238696" y="3561580"/>
            <a:ext cx="1498097" cy="338554"/>
          </a:xfrm>
          <a:prstGeom prst="rect">
            <a:avLst/>
          </a:prstGeom>
          <a:noFill/>
        </p:spPr>
        <p:txBody>
          <a:bodyPr wrap="square" rtlCol="0">
            <a:spAutoFit/>
          </a:bodyPr>
          <a:lstStyle/>
          <a:p>
            <a:pPr algn="ctr"/>
            <a:r>
              <a:rPr lang="en-US" sz="1600" dirty="0">
                <a:solidFill>
                  <a:schemeClr val="bg1"/>
                </a:solidFill>
              </a:rPr>
              <a:t>Recycle</a:t>
            </a:r>
          </a:p>
        </p:txBody>
      </p:sp>
      <p:cxnSp>
        <p:nvCxnSpPr>
          <p:cNvPr id="45" name="Curved Connector 76">
            <a:extLst>
              <a:ext uri="{FF2B5EF4-FFF2-40B4-BE49-F238E27FC236}">
                <a16:creationId xmlns:a16="http://schemas.microsoft.com/office/drawing/2014/main" id="{44A1CD8A-F77B-45FD-8BB5-15B67D902D4B}"/>
              </a:ext>
            </a:extLst>
          </p:cNvPr>
          <p:cNvCxnSpPr/>
          <p:nvPr/>
        </p:nvCxnSpPr>
        <p:spPr>
          <a:xfrm flipH="1">
            <a:off x="8185477" y="3363244"/>
            <a:ext cx="158749" cy="1177310"/>
          </a:xfrm>
          <a:prstGeom prst="curvedConnector4">
            <a:avLst>
              <a:gd name="adj1" fmla="val -307021"/>
              <a:gd name="adj2" fmla="val 10036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99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Formulate conceptual model  </a:t>
            </a:r>
          </a:p>
        </p:txBody>
      </p:sp>
      <p:pic>
        <p:nvPicPr>
          <p:cNvPr id="17410" name="Picture 2" descr="Image result for food web lake">
            <a:extLst>
              <a:ext uri="{FF2B5EF4-FFF2-40B4-BE49-F238E27FC236}">
                <a16:creationId xmlns:a16="http://schemas.microsoft.com/office/drawing/2014/main" id="{887574B9-6E40-416F-AD5D-726426088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648917"/>
            <a:ext cx="6540818" cy="45324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6244E9-574A-454E-B2AA-741A92DB0C94}"/>
              </a:ext>
            </a:extLst>
          </p:cNvPr>
          <p:cNvSpPr/>
          <p:nvPr/>
        </p:nvSpPr>
        <p:spPr>
          <a:xfrm>
            <a:off x="247809" y="6459459"/>
            <a:ext cx="11531600" cy="307777"/>
          </a:xfrm>
          <a:prstGeom prst="rect">
            <a:avLst/>
          </a:prstGeom>
        </p:spPr>
        <p:txBody>
          <a:bodyPr wrap="square">
            <a:spAutoFit/>
          </a:bodyPr>
          <a:lstStyle/>
          <a:p>
            <a:r>
              <a:rPr lang="en-US" sz="1400" dirty="0"/>
              <a:t>https://www.greatlakesnow.org/2018/11/prey-fish-species-in-lake-superior-are-declining/lake-superior-food-web/</a:t>
            </a:r>
          </a:p>
        </p:txBody>
      </p:sp>
    </p:spTree>
    <p:extLst>
      <p:ext uri="{BB962C8B-B14F-4D97-AF65-F5344CB8AC3E}">
        <p14:creationId xmlns:p14="http://schemas.microsoft.com/office/powerpoint/2010/main" val="707727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 Decide on extent of workflow tools   </a:t>
            </a:r>
          </a:p>
        </p:txBody>
      </p:sp>
      <p:cxnSp>
        <p:nvCxnSpPr>
          <p:cNvPr id="5" name="Google Shape;167;p16">
            <a:extLst>
              <a:ext uri="{FF2B5EF4-FFF2-40B4-BE49-F238E27FC236}">
                <a16:creationId xmlns:a16="http://schemas.microsoft.com/office/drawing/2014/main" id="{851EF3FD-6D9F-4F8B-954D-7A70485AA515}"/>
              </a:ext>
            </a:extLst>
          </p:cNvPr>
          <p:cNvCxnSpPr>
            <a:cxnSpLocks/>
            <a:endCxn id="26" idx="2"/>
          </p:cNvCxnSpPr>
          <p:nvPr/>
        </p:nvCxnSpPr>
        <p:spPr>
          <a:xfrm rot="10800000" flipH="1">
            <a:off x="2823375" y="2039287"/>
            <a:ext cx="1140600" cy="3214200"/>
          </a:xfrm>
          <a:prstGeom prst="straightConnector1">
            <a:avLst/>
          </a:prstGeom>
          <a:noFill/>
          <a:ln w="9525" cap="flat" cmpd="sng">
            <a:solidFill>
              <a:schemeClr val="accent2"/>
            </a:solidFill>
            <a:prstDash val="solid"/>
            <a:round/>
            <a:headEnd type="none" w="med" len="med"/>
            <a:tailEnd type="triangle" w="med" len="med"/>
          </a:ln>
        </p:spPr>
      </p:cxnSp>
      <p:cxnSp>
        <p:nvCxnSpPr>
          <p:cNvPr id="6" name="Google Shape;169;p16">
            <a:extLst>
              <a:ext uri="{FF2B5EF4-FFF2-40B4-BE49-F238E27FC236}">
                <a16:creationId xmlns:a16="http://schemas.microsoft.com/office/drawing/2014/main" id="{890F503E-A07C-4DAC-8580-483DAD906222}"/>
              </a:ext>
            </a:extLst>
          </p:cNvPr>
          <p:cNvCxnSpPr>
            <a:cxnSpLocks/>
            <a:endCxn id="25" idx="2"/>
          </p:cNvCxnSpPr>
          <p:nvPr/>
        </p:nvCxnSpPr>
        <p:spPr>
          <a:xfrm rot="10800000" flipH="1">
            <a:off x="2835400" y="2073037"/>
            <a:ext cx="3564900" cy="3174300"/>
          </a:xfrm>
          <a:prstGeom prst="straightConnector1">
            <a:avLst/>
          </a:prstGeom>
          <a:noFill/>
          <a:ln w="9525" cap="flat" cmpd="sng">
            <a:solidFill>
              <a:schemeClr val="accent2"/>
            </a:solidFill>
            <a:prstDash val="solid"/>
            <a:round/>
            <a:headEnd type="none" w="med" len="med"/>
            <a:tailEnd type="triangle" w="med" len="med"/>
          </a:ln>
        </p:spPr>
      </p:cxnSp>
      <p:cxnSp>
        <p:nvCxnSpPr>
          <p:cNvPr id="7" name="Google Shape;171;p16">
            <a:extLst>
              <a:ext uri="{FF2B5EF4-FFF2-40B4-BE49-F238E27FC236}">
                <a16:creationId xmlns:a16="http://schemas.microsoft.com/office/drawing/2014/main" id="{17A9B279-3144-48CD-A161-F56357D97AE4}"/>
              </a:ext>
            </a:extLst>
          </p:cNvPr>
          <p:cNvCxnSpPr/>
          <p:nvPr/>
        </p:nvCxnSpPr>
        <p:spPr>
          <a:xfrm rot="10800000" flipH="1">
            <a:off x="2847675" y="2493712"/>
            <a:ext cx="5465100" cy="2759700"/>
          </a:xfrm>
          <a:prstGeom prst="straightConnector1">
            <a:avLst/>
          </a:prstGeom>
          <a:noFill/>
          <a:ln w="9525" cap="flat" cmpd="sng">
            <a:solidFill>
              <a:schemeClr val="accent2"/>
            </a:solidFill>
            <a:prstDash val="solid"/>
            <a:round/>
            <a:headEnd type="none" w="med" len="med"/>
            <a:tailEnd type="triangle" w="med" len="med"/>
          </a:ln>
        </p:spPr>
      </p:cxnSp>
      <p:cxnSp>
        <p:nvCxnSpPr>
          <p:cNvPr id="8" name="Google Shape;172;p16">
            <a:extLst>
              <a:ext uri="{FF2B5EF4-FFF2-40B4-BE49-F238E27FC236}">
                <a16:creationId xmlns:a16="http://schemas.microsoft.com/office/drawing/2014/main" id="{2BB4DA43-07E9-4599-9091-9675437A71B9}"/>
              </a:ext>
            </a:extLst>
          </p:cNvPr>
          <p:cNvCxnSpPr>
            <a:cxnSpLocks/>
            <a:endCxn id="22" idx="1"/>
          </p:cNvCxnSpPr>
          <p:nvPr/>
        </p:nvCxnSpPr>
        <p:spPr>
          <a:xfrm rot="10800000" flipH="1">
            <a:off x="2853600" y="3689487"/>
            <a:ext cx="5817000" cy="1557900"/>
          </a:xfrm>
          <a:prstGeom prst="straightConnector1">
            <a:avLst/>
          </a:prstGeom>
          <a:noFill/>
          <a:ln w="9525" cap="flat" cmpd="sng">
            <a:solidFill>
              <a:schemeClr val="accent2"/>
            </a:solidFill>
            <a:prstDash val="solid"/>
            <a:round/>
            <a:headEnd type="none" w="med" len="med"/>
            <a:tailEnd type="triangle" w="med" len="med"/>
          </a:ln>
        </p:spPr>
      </p:cxnSp>
      <p:cxnSp>
        <p:nvCxnSpPr>
          <p:cNvPr id="9" name="Google Shape;174;p16">
            <a:extLst>
              <a:ext uri="{FF2B5EF4-FFF2-40B4-BE49-F238E27FC236}">
                <a16:creationId xmlns:a16="http://schemas.microsoft.com/office/drawing/2014/main" id="{94AD69F4-2EF9-491C-B869-F0DB9E3FCF64}"/>
              </a:ext>
            </a:extLst>
          </p:cNvPr>
          <p:cNvCxnSpPr>
            <a:cxnSpLocks/>
            <a:endCxn id="23" idx="1"/>
          </p:cNvCxnSpPr>
          <p:nvPr/>
        </p:nvCxnSpPr>
        <p:spPr>
          <a:xfrm rot="10800000" flipH="1">
            <a:off x="2871900" y="4819287"/>
            <a:ext cx="5798700" cy="428100"/>
          </a:xfrm>
          <a:prstGeom prst="straightConnector1">
            <a:avLst/>
          </a:prstGeom>
          <a:noFill/>
          <a:ln w="9525" cap="flat" cmpd="sng">
            <a:solidFill>
              <a:schemeClr val="accent2"/>
            </a:solidFill>
            <a:prstDash val="solid"/>
            <a:round/>
            <a:headEnd type="none" w="med" len="med"/>
            <a:tailEnd type="triangle" w="med" len="med"/>
          </a:ln>
        </p:spPr>
      </p:cxnSp>
      <p:sp>
        <p:nvSpPr>
          <p:cNvPr id="10" name="Google Shape;176;p16">
            <a:extLst>
              <a:ext uri="{FF2B5EF4-FFF2-40B4-BE49-F238E27FC236}">
                <a16:creationId xmlns:a16="http://schemas.microsoft.com/office/drawing/2014/main" id="{C897C08B-537B-48DD-AF6A-3CCACF1492F1}"/>
              </a:ext>
            </a:extLst>
          </p:cNvPr>
          <p:cNvSpPr txBox="1"/>
          <p:nvPr/>
        </p:nvSpPr>
        <p:spPr>
          <a:xfrm rot="-5400000">
            <a:off x="536550" y="3601412"/>
            <a:ext cx="3717600" cy="4503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tx1"/>
                </a:solidFill>
              </a:rPr>
              <a:t>Reproducibility and Collaboration</a:t>
            </a:r>
            <a:endParaRPr sz="1600">
              <a:solidFill>
                <a:schemeClr val="tx1"/>
              </a:solidFill>
            </a:endParaRPr>
          </a:p>
        </p:txBody>
      </p:sp>
      <p:sp>
        <p:nvSpPr>
          <p:cNvPr id="11" name="Google Shape;177;p16">
            <a:extLst>
              <a:ext uri="{FF2B5EF4-FFF2-40B4-BE49-F238E27FC236}">
                <a16:creationId xmlns:a16="http://schemas.microsoft.com/office/drawing/2014/main" id="{753C0189-A6F0-4C82-A6FE-03E6AFD5B5BF}"/>
              </a:ext>
            </a:extLst>
          </p:cNvPr>
          <p:cNvSpPr txBox="1"/>
          <p:nvPr/>
        </p:nvSpPr>
        <p:spPr>
          <a:xfrm>
            <a:off x="3524125" y="5395012"/>
            <a:ext cx="4223700" cy="4503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tx1"/>
                </a:solidFill>
              </a:rPr>
              <a:t>Project Size (data + models + output)</a:t>
            </a:r>
            <a:endParaRPr sz="1600">
              <a:solidFill>
                <a:schemeClr val="tx1"/>
              </a:solidFill>
            </a:endParaRPr>
          </a:p>
        </p:txBody>
      </p:sp>
      <p:sp>
        <p:nvSpPr>
          <p:cNvPr id="12" name="Google Shape;178;p16">
            <a:extLst>
              <a:ext uri="{FF2B5EF4-FFF2-40B4-BE49-F238E27FC236}">
                <a16:creationId xmlns:a16="http://schemas.microsoft.com/office/drawing/2014/main" id="{71E9C9EB-5C80-49C3-BD57-0A87C0A55BD6}"/>
              </a:ext>
            </a:extLst>
          </p:cNvPr>
          <p:cNvSpPr txBox="1"/>
          <p:nvPr/>
        </p:nvSpPr>
        <p:spPr>
          <a:xfrm>
            <a:off x="2817375" y="4539237"/>
            <a:ext cx="17538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Readable file structure</a:t>
            </a:r>
            <a:endParaRPr dirty="0">
              <a:solidFill>
                <a:srgbClr val="0070C0"/>
              </a:solidFill>
            </a:endParaRPr>
          </a:p>
        </p:txBody>
      </p:sp>
      <p:sp>
        <p:nvSpPr>
          <p:cNvPr id="13" name="Google Shape;179;p16">
            <a:extLst>
              <a:ext uri="{FF2B5EF4-FFF2-40B4-BE49-F238E27FC236}">
                <a16:creationId xmlns:a16="http://schemas.microsoft.com/office/drawing/2014/main" id="{5BF00BEC-529D-4A01-8FB5-6B575BD7181C}"/>
              </a:ext>
            </a:extLst>
          </p:cNvPr>
          <p:cNvSpPr txBox="1"/>
          <p:nvPr/>
        </p:nvSpPr>
        <p:spPr>
          <a:xfrm>
            <a:off x="4994500" y="3077337"/>
            <a:ext cx="13971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Dependency management</a:t>
            </a:r>
            <a:endParaRPr>
              <a:solidFill>
                <a:srgbClr val="0070C0"/>
              </a:solidFill>
            </a:endParaRPr>
          </a:p>
        </p:txBody>
      </p:sp>
      <p:sp>
        <p:nvSpPr>
          <p:cNvPr id="14" name="Google Shape;180;p16">
            <a:extLst>
              <a:ext uri="{FF2B5EF4-FFF2-40B4-BE49-F238E27FC236}">
                <a16:creationId xmlns:a16="http://schemas.microsoft.com/office/drawing/2014/main" id="{F844F010-8D57-450E-837F-321BE1C9D8C0}"/>
              </a:ext>
            </a:extLst>
          </p:cNvPr>
          <p:cNvSpPr txBox="1"/>
          <p:nvPr/>
        </p:nvSpPr>
        <p:spPr>
          <a:xfrm>
            <a:off x="3135350" y="2441037"/>
            <a:ext cx="12093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Shared data storage</a:t>
            </a:r>
            <a:endParaRPr>
              <a:solidFill>
                <a:srgbClr val="0070C0"/>
              </a:solidFill>
            </a:endParaRPr>
          </a:p>
        </p:txBody>
      </p:sp>
      <p:sp>
        <p:nvSpPr>
          <p:cNvPr id="15" name="Google Shape;181;p16">
            <a:extLst>
              <a:ext uri="{FF2B5EF4-FFF2-40B4-BE49-F238E27FC236}">
                <a16:creationId xmlns:a16="http://schemas.microsoft.com/office/drawing/2014/main" id="{5463F00A-24B9-4EDD-A4CA-CFA5005D2E6C}"/>
              </a:ext>
            </a:extLst>
          </p:cNvPr>
          <p:cNvSpPr txBox="1"/>
          <p:nvPr/>
        </p:nvSpPr>
        <p:spPr>
          <a:xfrm>
            <a:off x="6948725" y="4533287"/>
            <a:ext cx="11406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Continuous integration</a:t>
            </a:r>
            <a:endParaRPr>
              <a:solidFill>
                <a:srgbClr val="0070C0"/>
              </a:solidFill>
            </a:endParaRPr>
          </a:p>
        </p:txBody>
      </p:sp>
      <p:sp>
        <p:nvSpPr>
          <p:cNvPr id="16" name="Google Shape;182;p16">
            <a:extLst>
              <a:ext uri="{FF2B5EF4-FFF2-40B4-BE49-F238E27FC236}">
                <a16:creationId xmlns:a16="http://schemas.microsoft.com/office/drawing/2014/main" id="{B4ABD579-9903-402F-B05A-85238A425969}"/>
              </a:ext>
            </a:extLst>
          </p:cNvPr>
          <p:cNvSpPr txBox="1"/>
          <p:nvPr/>
        </p:nvSpPr>
        <p:spPr>
          <a:xfrm>
            <a:off x="6639350" y="2489337"/>
            <a:ext cx="1454400" cy="10125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Dependency management with shared data storage</a:t>
            </a:r>
            <a:endParaRPr>
              <a:solidFill>
                <a:srgbClr val="0070C0"/>
              </a:solidFill>
            </a:endParaRPr>
          </a:p>
        </p:txBody>
      </p:sp>
      <p:sp>
        <p:nvSpPr>
          <p:cNvPr id="17" name="Google Shape;183;p16">
            <a:extLst>
              <a:ext uri="{FF2B5EF4-FFF2-40B4-BE49-F238E27FC236}">
                <a16:creationId xmlns:a16="http://schemas.microsoft.com/office/drawing/2014/main" id="{FF8B326C-01AF-4CFA-A1B3-EF06CBCF38AE}"/>
              </a:ext>
            </a:extLst>
          </p:cNvPr>
          <p:cNvSpPr txBox="1"/>
          <p:nvPr/>
        </p:nvSpPr>
        <p:spPr>
          <a:xfrm>
            <a:off x="5853100" y="4533287"/>
            <a:ext cx="6168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Code tests</a:t>
            </a:r>
            <a:endParaRPr dirty="0">
              <a:solidFill>
                <a:srgbClr val="0070C0"/>
              </a:solidFill>
            </a:endParaRPr>
          </a:p>
        </p:txBody>
      </p:sp>
      <p:cxnSp>
        <p:nvCxnSpPr>
          <p:cNvPr id="18" name="Google Shape;184;p16">
            <a:extLst>
              <a:ext uri="{FF2B5EF4-FFF2-40B4-BE49-F238E27FC236}">
                <a16:creationId xmlns:a16="http://schemas.microsoft.com/office/drawing/2014/main" id="{AA34B135-25E0-41D6-AD4F-1BFE4CBA2421}"/>
              </a:ext>
            </a:extLst>
          </p:cNvPr>
          <p:cNvCxnSpPr/>
          <p:nvPr/>
        </p:nvCxnSpPr>
        <p:spPr>
          <a:xfrm rot="10800000">
            <a:off x="2817375" y="2376387"/>
            <a:ext cx="0" cy="2913900"/>
          </a:xfrm>
          <a:prstGeom prst="straightConnector1">
            <a:avLst/>
          </a:prstGeom>
          <a:noFill/>
          <a:ln w="38100" cap="flat" cmpd="sng">
            <a:solidFill>
              <a:schemeClr val="tx1"/>
            </a:solidFill>
            <a:prstDash val="solid"/>
            <a:round/>
            <a:headEnd type="none" w="med" len="med"/>
            <a:tailEnd type="triangle" w="med" len="med"/>
          </a:ln>
        </p:spPr>
      </p:cxnSp>
      <p:cxnSp>
        <p:nvCxnSpPr>
          <p:cNvPr id="19" name="Google Shape;185;p16">
            <a:extLst>
              <a:ext uri="{FF2B5EF4-FFF2-40B4-BE49-F238E27FC236}">
                <a16:creationId xmlns:a16="http://schemas.microsoft.com/office/drawing/2014/main" id="{CC02B60F-B55A-42BD-BA6F-D4508B7FE266}"/>
              </a:ext>
            </a:extLst>
          </p:cNvPr>
          <p:cNvCxnSpPr/>
          <p:nvPr/>
        </p:nvCxnSpPr>
        <p:spPr>
          <a:xfrm>
            <a:off x="2817375" y="5263487"/>
            <a:ext cx="5848200" cy="20100"/>
          </a:xfrm>
          <a:prstGeom prst="straightConnector1">
            <a:avLst/>
          </a:prstGeom>
          <a:noFill/>
          <a:ln w="38100" cap="flat" cmpd="sng">
            <a:solidFill>
              <a:schemeClr val="tx1"/>
            </a:solidFill>
            <a:prstDash val="solid"/>
            <a:round/>
            <a:headEnd type="none" w="med" len="med"/>
            <a:tailEnd type="triangle" w="med" len="med"/>
          </a:ln>
        </p:spPr>
      </p:cxnSp>
      <p:sp>
        <p:nvSpPr>
          <p:cNvPr id="20" name="Google Shape;186;p16">
            <a:extLst>
              <a:ext uri="{FF2B5EF4-FFF2-40B4-BE49-F238E27FC236}">
                <a16:creationId xmlns:a16="http://schemas.microsoft.com/office/drawing/2014/main" id="{E8880301-9D54-4FBA-9A96-8C12F9CA9F69}"/>
              </a:ext>
            </a:extLst>
          </p:cNvPr>
          <p:cNvSpPr txBox="1"/>
          <p:nvPr/>
        </p:nvSpPr>
        <p:spPr>
          <a:xfrm>
            <a:off x="4684138" y="4365787"/>
            <a:ext cx="9036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Scripted analysis</a:t>
            </a:r>
            <a:endParaRPr dirty="0">
              <a:solidFill>
                <a:srgbClr val="0070C0"/>
              </a:solidFill>
            </a:endParaRPr>
          </a:p>
        </p:txBody>
      </p:sp>
      <p:sp>
        <p:nvSpPr>
          <p:cNvPr id="21" name="Google Shape;187;p16">
            <a:extLst>
              <a:ext uri="{FF2B5EF4-FFF2-40B4-BE49-F238E27FC236}">
                <a16:creationId xmlns:a16="http://schemas.microsoft.com/office/drawing/2014/main" id="{12890E30-FB82-4AF7-9A97-25FEF4BBF0C5}"/>
              </a:ext>
            </a:extLst>
          </p:cNvPr>
          <p:cNvSpPr txBox="1"/>
          <p:nvPr/>
        </p:nvSpPr>
        <p:spPr>
          <a:xfrm>
            <a:off x="4816388" y="22570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Configuration management</a:t>
            </a:r>
            <a:endParaRPr>
              <a:solidFill>
                <a:srgbClr val="0070C0"/>
              </a:solidFill>
            </a:endParaRPr>
          </a:p>
        </p:txBody>
      </p:sp>
      <p:sp>
        <p:nvSpPr>
          <p:cNvPr id="22" name="Google Shape;173;p16">
            <a:extLst>
              <a:ext uri="{FF2B5EF4-FFF2-40B4-BE49-F238E27FC236}">
                <a16:creationId xmlns:a16="http://schemas.microsoft.com/office/drawing/2014/main" id="{425E5CB8-56C5-44F4-AFF5-DE119720C6AD}"/>
              </a:ext>
            </a:extLst>
          </p:cNvPr>
          <p:cNvSpPr txBox="1"/>
          <p:nvPr/>
        </p:nvSpPr>
        <p:spPr>
          <a:xfrm>
            <a:off x="8670600" y="34094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Efficient use of analysts' time</a:t>
            </a:r>
            <a:endParaRPr>
              <a:solidFill>
                <a:schemeClr val="accent2">
                  <a:lumMod val="75000"/>
                </a:schemeClr>
              </a:solidFill>
            </a:endParaRPr>
          </a:p>
        </p:txBody>
      </p:sp>
      <p:sp>
        <p:nvSpPr>
          <p:cNvPr id="23" name="Google Shape;175;p16">
            <a:extLst>
              <a:ext uri="{FF2B5EF4-FFF2-40B4-BE49-F238E27FC236}">
                <a16:creationId xmlns:a16="http://schemas.microsoft.com/office/drawing/2014/main" id="{AAA2FF3B-9BD6-4EB5-9D5D-AA572695D1A5}"/>
              </a:ext>
            </a:extLst>
          </p:cNvPr>
          <p:cNvSpPr txBox="1"/>
          <p:nvPr/>
        </p:nvSpPr>
        <p:spPr>
          <a:xfrm>
            <a:off x="8670600" y="45392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Robustness to new data</a:t>
            </a:r>
            <a:endParaRPr>
              <a:solidFill>
                <a:schemeClr val="accent2">
                  <a:lumMod val="75000"/>
                </a:schemeClr>
              </a:solidFill>
            </a:endParaRPr>
          </a:p>
        </p:txBody>
      </p:sp>
      <p:sp>
        <p:nvSpPr>
          <p:cNvPr id="24" name="Google Shape;188;p16">
            <a:extLst>
              <a:ext uri="{FF2B5EF4-FFF2-40B4-BE49-F238E27FC236}">
                <a16:creationId xmlns:a16="http://schemas.microsoft.com/office/drawing/2014/main" id="{B7E715EA-C17D-40BD-9FD3-D8D85A5AB135}"/>
              </a:ext>
            </a:extLst>
          </p:cNvPr>
          <p:cNvSpPr txBox="1"/>
          <p:nvPr/>
        </p:nvSpPr>
        <p:spPr>
          <a:xfrm>
            <a:off x="8161025" y="1758987"/>
            <a:ext cx="1704300" cy="7824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chemeClr val="accent2">
                    <a:lumMod val="75000"/>
                  </a:schemeClr>
                </a:solidFill>
              </a:rPr>
              <a:t>Reproducible, collaborative,</a:t>
            </a:r>
            <a:br>
              <a:rPr lang="en" dirty="0">
                <a:solidFill>
                  <a:schemeClr val="accent2">
                    <a:lumMod val="75000"/>
                  </a:schemeClr>
                </a:solidFill>
              </a:rPr>
            </a:br>
            <a:r>
              <a:rPr lang="en" dirty="0">
                <a:solidFill>
                  <a:schemeClr val="accent2">
                    <a:lumMod val="75000"/>
                  </a:schemeClr>
                </a:solidFill>
              </a:rPr>
              <a:t>Big Data analysis</a:t>
            </a:r>
            <a:endParaRPr dirty="0">
              <a:solidFill>
                <a:schemeClr val="accent2">
                  <a:lumMod val="75000"/>
                </a:schemeClr>
              </a:solidFill>
            </a:endParaRPr>
          </a:p>
        </p:txBody>
      </p:sp>
      <p:sp>
        <p:nvSpPr>
          <p:cNvPr id="25" name="Google Shape;170;p16">
            <a:extLst>
              <a:ext uri="{FF2B5EF4-FFF2-40B4-BE49-F238E27FC236}">
                <a16:creationId xmlns:a16="http://schemas.microsoft.com/office/drawing/2014/main" id="{937B0890-0E99-4C16-8A68-C5EBF10611B5}"/>
              </a:ext>
            </a:extLst>
          </p:cNvPr>
          <p:cNvSpPr txBox="1"/>
          <p:nvPr/>
        </p:nvSpPr>
        <p:spPr>
          <a:xfrm>
            <a:off x="5724700" y="15129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External reproducibility</a:t>
            </a:r>
            <a:endParaRPr>
              <a:solidFill>
                <a:schemeClr val="accent2">
                  <a:lumMod val="75000"/>
                </a:schemeClr>
              </a:solidFill>
            </a:endParaRPr>
          </a:p>
        </p:txBody>
      </p:sp>
      <p:sp>
        <p:nvSpPr>
          <p:cNvPr id="26" name="Google Shape;168;p16">
            <a:extLst>
              <a:ext uri="{FF2B5EF4-FFF2-40B4-BE49-F238E27FC236}">
                <a16:creationId xmlns:a16="http://schemas.microsoft.com/office/drawing/2014/main" id="{3236D388-F3A2-43E3-8892-1DE8375E3743}"/>
              </a:ext>
            </a:extLst>
          </p:cNvPr>
          <p:cNvSpPr txBox="1"/>
          <p:nvPr/>
        </p:nvSpPr>
        <p:spPr>
          <a:xfrm>
            <a:off x="3288375" y="147918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chemeClr val="accent2">
                    <a:lumMod val="75000"/>
                  </a:schemeClr>
                </a:solidFill>
              </a:rPr>
              <a:t>Democratized data analysis</a:t>
            </a:r>
            <a:endParaRPr dirty="0">
              <a:solidFill>
                <a:schemeClr val="accent2">
                  <a:lumMod val="75000"/>
                </a:schemeClr>
              </a:solidFill>
            </a:endParaRPr>
          </a:p>
        </p:txBody>
      </p:sp>
      <p:sp>
        <p:nvSpPr>
          <p:cNvPr id="27" name="Google Shape;189;p16">
            <a:extLst>
              <a:ext uri="{FF2B5EF4-FFF2-40B4-BE49-F238E27FC236}">
                <a16:creationId xmlns:a16="http://schemas.microsoft.com/office/drawing/2014/main" id="{8AA524A3-2F80-416D-9B74-11DEACBCAF95}"/>
              </a:ext>
            </a:extLst>
          </p:cNvPr>
          <p:cNvSpPr txBox="1"/>
          <p:nvPr/>
        </p:nvSpPr>
        <p:spPr>
          <a:xfrm>
            <a:off x="4142800" y="3796062"/>
            <a:ext cx="9501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Readable code</a:t>
            </a:r>
            <a:endParaRPr dirty="0">
              <a:solidFill>
                <a:srgbClr val="0070C0"/>
              </a:solidFill>
            </a:endParaRPr>
          </a:p>
        </p:txBody>
      </p:sp>
      <p:sp>
        <p:nvSpPr>
          <p:cNvPr id="28" name="Google Shape;190;p16">
            <a:extLst>
              <a:ext uri="{FF2B5EF4-FFF2-40B4-BE49-F238E27FC236}">
                <a16:creationId xmlns:a16="http://schemas.microsoft.com/office/drawing/2014/main" id="{08564681-5A24-4756-910F-4EB216516E81}"/>
              </a:ext>
            </a:extLst>
          </p:cNvPr>
          <p:cNvSpPr txBox="1"/>
          <p:nvPr/>
        </p:nvSpPr>
        <p:spPr>
          <a:xfrm>
            <a:off x="7301225" y="3622387"/>
            <a:ext cx="7344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HPC &amp; HTC</a:t>
            </a:r>
            <a:endParaRPr>
              <a:solidFill>
                <a:srgbClr val="0070C0"/>
              </a:solidFill>
            </a:endParaRPr>
          </a:p>
        </p:txBody>
      </p:sp>
      <p:sp>
        <p:nvSpPr>
          <p:cNvPr id="29" name="Google Shape;191;p16">
            <a:extLst>
              <a:ext uri="{FF2B5EF4-FFF2-40B4-BE49-F238E27FC236}">
                <a16:creationId xmlns:a16="http://schemas.microsoft.com/office/drawing/2014/main" id="{D3339615-5778-44DA-826D-635F489B016D}"/>
              </a:ext>
            </a:extLst>
          </p:cNvPr>
          <p:cNvSpPr txBox="1"/>
          <p:nvPr/>
        </p:nvSpPr>
        <p:spPr>
          <a:xfrm>
            <a:off x="5751625" y="3804312"/>
            <a:ext cx="12570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Fault tolerant batch runs</a:t>
            </a:r>
            <a:endParaRPr dirty="0">
              <a:solidFill>
                <a:srgbClr val="0070C0"/>
              </a:solidFill>
            </a:endParaRPr>
          </a:p>
        </p:txBody>
      </p:sp>
      <p:sp>
        <p:nvSpPr>
          <p:cNvPr id="30" name="Google Shape;192;p16">
            <a:extLst>
              <a:ext uri="{FF2B5EF4-FFF2-40B4-BE49-F238E27FC236}">
                <a16:creationId xmlns:a16="http://schemas.microsoft.com/office/drawing/2014/main" id="{9F4994BD-6753-445C-9902-2D195127493A}"/>
              </a:ext>
            </a:extLst>
          </p:cNvPr>
          <p:cNvSpPr txBox="1"/>
          <p:nvPr/>
        </p:nvSpPr>
        <p:spPr>
          <a:xfrm>
            <a:off x="3117800" y="3324037"/>
            <a:ext cx="10209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Code versioning</a:t>
            </a:r>
            <a:endParaRPr dirty="0">
              <a:solidFill>
                <a:srgbClr val="0070C0"/>
              </a:solidFill>
            </a:endParaRPr>
          </a:p>
        </p:txBody>
      </p:sp>
      <p:sp>
        <p:nvSpPr>
          <p:cNvPr id="32" name="Rectangle 31">
            <a:extLst>
              <a:ext uri="{FF2B5EF4-FFF2-40B4-BE49-F238E27FC236}">
                <a16:creationId xmlns:a16="http://schemas.microsoft.com/office/drawing/2014/main" id="{08682791-6874-438B-99D1-5C407FB6C2D9}"/>
              </a:ext>
            </a:extLst>
          </p:cNvPr>
          <p:cNvSpPr/>
          <p:nvPr/>
        </p:nvSpPr>
        <p:spPr>
          <a:xfrm>
            <a:off x="49719" y="6558241"/>
            <a:ext cx="4301306" cy="307777"/>
          </a:xfrm>
          <a:prstGeom prst="rect">
            <a:avLst/>
          </a:prstGeom>
        </p:spPr>
        <p:txBody>
          <a:bodyPr wrap="none">
            <a:spAutoFit/>
          </a:bodyPr>
          <a:lstStyle/>
          <a:p>
            <a:r>
              <a:rPr lang="en-US" sz="1400" dirty="0"/>
              <a:t>https://www.usgs.gov/media/images/data-science-tools</a:t>
            </a:r>
          </a:p>
        </p:txBody>
      </p:sp>
    </p:spTree>
    <p:extLst>
      <p:ext uri="{BB962C8B-B14F-4D97-AF65-F5344CB8AC3E}">
        <p14:creationId xmlns:p14="http://schemas.microsoft.com/office/powerpoint/2010/main" val="98806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 Decide on extent of workflow / pipeline  </a:t>
            </a:r>
          </a:p>
        </p:txBody>
      </p:sp>
      <p:sp>
        <p:nvSpPr>
          <p:cNvPr id="2" name="Rectangle 1">
            <a:extLst>
              <a:ext uri="{FF2B5EF4-FFF2-40B4-BE49-F238E27FC236}">
                <a16:creationId xmlns:a16="http://schemas.microsoft.com/office/drawing/2014/main" id="{162B2456-0E2F-47DE-886F-1C2BE19D4950}"/>
              </a:ext>
            </a:extLst>
          </p:cNvPr>
          <p:cNvSpPr/>
          <p:nvPr/>
        </p:nvSpPr>
        <p:spPr>
          <a:xfrm>
            <a:off x="49719" y="6558241"/>
            <a:ext cx="1953868" cy="307777"/>
          </a:xfrm>
          <a:prstGeom prst="rect">
            <a:avLst/>
          </a:prstGeom>
        </p:spPr>
        <p:txBody>
          <a:bodyPr wrap="none">
            <a:spAutoFit/>
          </a:bodyPr>
          <a:lstStyle/>
          <a:p>
            <a:r>
              <a:rPr lang="en-US" sz="1400" dirty="0"/>
              <a:t>Lindsay Platt et al. 2019 </a:t>
            </a:r>
          </a:p>
        </p:txBody>
      </p:sp>
      <p:pic>
        <p:nvPicPr>
          <p:cNvPr id="7" name="Picture 6">
            <a:extLst>
              <a:ext uri="{FF2B5EF4-FFF2-40B4-BE49-F238E27FC236}">
                <a16:creationId xmlns:a16="http://schemas.microsoft.com/office/drawing/2014/main" id="{19689E82-C0C6-4276-B5F3-A4E835932328}"/>
              </a:ext>
            </a:extLst>
          </p:cNvPr>
          <p:cNvPicPr>
            <a:picLocks noChangeAspect="1"/>
          </p:cNvPicPr>
          <p:nvPr/>
        </p:nvPicPr>
        <p:blipFill>
          <a:blip r:embed="rId3"/>
          <a:stretch>
            <a:fillRect/>
          </a:stretch>
        </p:blipFill>
        <p:spPr>
          <a:xfrm>
            <a:off x="551763" y="1427372"/>
            <a:ext cx="11054086" cy="4621203"/>
          </a:xfrm>
          <a:prstGeom prst="rect">
            <a:avLst/>
          </a:prstGeom>
        </p:spPr>
      </p:pic>
    </p:spTree>
    <p:extLst>
      <p:ext uri="{BB962C8B-B14F-4D97-AF65-F5344CB8AC3E}">
        <p14:creationId xmlns:p14="http://schemas.microsoft.com/office/powerpoint/2010/main" val="4226857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4. Identify potential models or build your own   </a:t>
            </a:r>
          </a:p>
        </p:txBody>
      </p:sp>
      <p:pic>
        <p:nvPicPr>
          <p:cNvPr id="3" name="Picture 2">
            <a:extLst>
              <a:ext uri="{FF2B5EF4-FFF2-40B4-BE49-F238E27FC236}">
                <a16:creationId xmlns:a16="http://schemas.microsoft.com/office/drawing/2014/main" id="{16893E49-1112-4210-90A4-9F181F520957}"/>
              </a:ext>
            </a:extLst>
          </p:cNvPr>
          <p:cNvPicPr>
            <a:picLocks noChangeAspect="1"/>
          </p:cNvPicPr>
          <p:nvPr/>
        </p:nvPicPr>
        <p:blipFill>
          <a:blip r:embed="rId3"/>
          <a:stretch>
            <a:fillRect/>
          </a:stretch>
        </p:blipFill>
        <p:spPr>
          <a:xfrm>
            <a:off x="363516" y="1353600"/>
            <a:ext cx="5445759" cy="3238738"/>
          </a:xfrm>
          <a:prstGeom prst="rect">
            <a:avLst/>
          </a:prstGeom>
        </p:spPr>
      </p:pic>
      <p:pic>
        <p:nvPicPr>
          <p:cNvPr id="2" name="Picture 1">
            <a:extLst>
              <a:ext uri="{FF2B5EF4-FFF2-40B4-BE49-F238E27FC236}">
                <a16:creationId xmlns:a16="http://schemas.microsoft.com/office/drawing/2014/main" id="{FD54082E-4A40-424B-850D-27A12F5259A1}"/>
              </a:ext>
            </a:extLst>
          </p:cNvPr>
          <p:cNvPicPr>
            <a:picLocks noChangeAspect="1"/>
          </p:cNvPicPr>
          <p:nvPr/>
        </p:nvPicPr>
        <p:blipFill rotWithShape="1">
          <a:blip r:embed="rId4"/>
          <a:srcRect r="17569"/>
          <a:stretch/>
        </p:blipFill>
        <p:spPr>
          <a:xfrm>
            <a:off x="6222025" y="1798518"/>
            <a:ext cx="5930333" cy="2682041"/>
          </a:xfrm>
          <a:prstGeom prst="rect">
            <a:avLst/>
          </a:prstGeom>
        </p:spPr>
      </p:pic>
      <p:grpSp>
        <p:nvGrpSpPr>
          <p:cNvPr id="5" name="Group 4">
            <a:extLst>
              <a:ext uri="{FF2B5EF4-FFF2-40B4-BE49-F238E27FC236}">
                <a16:creationId xmlns:a16="http://schemas.microsoft.com/office/drawing/2014/main" id="{9F241094-466F-4C4B-B223-A0550EDCDAA9}"/>
              </a:ext>
            </a:extLst>
          </p:cNvPr>
          <p:cNvGrpSpPr/>
          <p:nvPr/>
        </p:nvGrpSpPr>
        <p:grpSpPr>
          <a:xfrm>
            <a:off x="470491" y="5121718"/>
            <a:ext cx="6150698" cy="1560727"/>
            <a:chOff x="5709184" y="3331779"/>
            <a:chExt cx="6426013" cy="1663263"/>
          </a:xfrm>
        </p:grpSpPr>
        <p:pic>
          <p:nvPicPr>
            <p:cNvPr id="6" name="Picture 5">
              <a:extLst>
                <a:ext uri="{FF2B5EF4-FFF2-40B4-BE49-F238E27FC236}">
                  <a16:creationId xmlns:a16="http://schemas.microsoft.com/office/drawing/2014/main" id="{47BB1ACF-E68F-43C7-9AD5-EC65FFDC3271}"/>
                </a:ext>
              </a:extLst>
            </p:cNvPr>
            <p:cNvPicPr/>
            <p:nvPr/>
          </p:nvPicPr>
          <p:blipFill rotWithShape="1">
            <a:blip r:embed="rId5" cstate="print">
              <a:extLst>
                <a:ext uri="{28A0092B-C50C-407E-A947-70E740481C1C}">
                  <a14:useLocalDpi xmlns:a14="http://schemas.microsoft.com/office/drawing/2010/main" val="0"/>
                </a:ext>
              </a:extLst>
            </a:blip>
            <a:srcRect l="25203" b="44362"/>
            <a:stretch/>
          </p:blipFill>
          <p:spPr>
            <a:xfrm>
              <a:off x="6749014" y="3429000"/>
              <a:ext cx="5386183" cy="1566042"/>
            </a:xfrm>
            <a:prstGeom prst="rect">
              <a:avLst/>
            </a:prstGeom>
          </p:spPr>
        </p:pic>
        <p:sp>
          <p:nvSpPr>
            <p:cNvPr id="7" name="TextBox 6">
              <a:extLst>
                <a:ext uri="{FF2B5EF4-FFF2-40B4-BE49-F238E27FC236}">
                  <a16:creationId xmlns:a16="http://schemas.microsoft.com/office/drawing/2014/main" id="{AC4AB964-B875-4CA4-B6F8-ADFC9F913405}"/>
                </a:ext>
              </a:extLst>
            </p:cNvPr>
            <p:cNvSpPr txBox="1"/>
            <p:nvPr/>
          </p:nvSpPr>
          <p:spPr>
            <a:xfrm>
              <a:off x="6064471" y="3331779"/>
              <a:ext cx="1040522" cy="369332"/>
            </a:xfrm>
            <a:prstGeom prst="rect">
              <a:avLst/>
            </a:prstGeom>
            <a:noFill/>
          </p:spPr>
          <p:txBody>
            <a:bodyPr wrap="square" rtlCol="0">
              <a:spAutoFit/>
            </a:bodyPr>
            <a:lstStyle/>
            <a:p>
              <a:r>
                <a:rPr lang="en-US" dirty="0"/>
                <a:t>Weather </a:t>
              </a:r>
            </a:p>
          </p:txBody>
        </p:sp>
        <p:sp>
          <p:nvSpPr>
            <p:cNvPr id="8" name="TextBox 7">
              <a:extLst>
                <a:ext uri="{FF2B5EF4-FFF2-40B4-BE49-F238E27FC236}">
                  <a16:creationId xmlns:a16="http://schemas.microsoft.com/office/drawing/2014/main" id="{28AFD7CA-8F26-4FE4-BC8D-AACF356AE4F3}"/>
                </a:ext>
              </a:extLst>
            </p:cNvPr>
            <p:cNvSpPr txBox="1"/>
            <p:nvPr/>
          </p:nvSpPr>
          <p:spPr>
            <a:xfrm>
              <a:off x="5709184" y="4319812"/>
              <a:ext cx="1575179" cy="646331"/>
            </a:xfrm>
            <a:prstGeom prst="rect">
              <a:avLst/>
            </a:prstGeom>
            <a:noFill/>
          </p:spPr>
          <p:txBody>
            <a:bodyPr wrap="square" rtlCol="0">
              <a:spAutoFit/>
            </a:bodyPr>
            <a:lstStyle/>
            <a:p>
              <a:pPr algn="ctr"/>
              <a:r>
                <a:rPr lang="en-US" dirty="0"/>
                <a:t>Lake properties  </a:t>
              </a:r>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EE654C7-96E5-43B5-B97D-6EC6005F903C}"/>
                  </a:ext>
                </a:extLst>
              </p:cNvPr>
              <p:cNvSpPr txBox="1"/>
              <p:nvPr/>
            </p:nvSpPr>
            <p:spPr>
              <a:xfrm>
                <a:off x="8262324" y="5409086"/>
                <a:ext cx="3119120" cy="53860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𝑌</m:t>
                      </m:r>
                      <m:r>
                        <a:rPr lang="en-US" sz="3500" b="0" i="1" smtClean="0">
                          <a:latin typeface="Cambria Math" panose="02040503050406030204" pitchFamily="18" charset="0"/>
                        </a:rPr>
                        <m:t>=</m:t>
                      </m:r>
                      <m:r>
                        <a:rPr lang="en-US" sz="3500" b="0" i="1" smtClean="0">
                          <a:latin typeface="Cambria Math" panose="02040503050406030204" pitchFamily="18" charset="0"/>
                        </a:rPr>
                        <m:t>𝑎𝑋</m:t>
                      </m:r>
                      <m:r>
                        <a:rPr lang="en-US" sz="3500" b="0" i="1" smtClean="0">
                          <a:latin typeface="Cambria Math" panose="02040503050406030204" pitchFamily="18" charset="0"/>
                        </a:rPr>
                        <m:t>+</m:t>
                      </m:r>
                      <m:r>
                        <a:rPr lang="en-US" sz="3500" b="0" i="1" smtClean="0">
                          <a:latin typeface="Cambria Math" panose="02040503050406030204" pitchFamily="18" charset="0"/>
                        </a:rPr>
                        <m:t>𝑏</m:t>
                      </m:r>
                      <m:r>
                        <a:rPr lang="en-US" sz="3500" b="0" i="1" smtClean="0">
                          <a:latin typeface="Cambria Math" panose="02040503050406030204" pitchFamily="18" charset="0"/>
                        </a:rPr>
                        <m:t>+</m:t>
                      </m:r>
                      <m:r>
                        <a:rPr lang="en-US" sz="3500" b="0" i="1" smtClean="0">
                          <a:latin typeface="Cambria Math" panose="02040503050406030204" pitchFamily="18" charset="0"/>
                          <a:ea typeface="Cambria Math" panose="02040503050406030204" pitchFamily="18" charset="0"/>
                        </a:rPr>
                        <m:t>𝜀</m:t>
                      </m:r>
                    </m:oMath>
                  </m:oMathPara>
                </a14:m>
                <a:endParaRPr lang="en-US" sz="3500" dirty="0"/>
              </a:p>
            </p:txBody>
          </p:sp>
        </mc:Choice>
        <mc:Fallback>
          <p:sp>
            <p:nvSpPr>
              <p:cNvPr id="9" name="TextBox 8">
                <a:extLst>
                  <a:ext uri="{FF2B5EF4-FFF2-40B4-BE49-F238E27FC236}">
                    <a16:creationId xmlns:a16="http://schemas.microsoft.com/office/drawing/2014/main" id="{FEE654C7-96E5-43B5-B97D-6EC6005F903C}"/>
                  </a:ext>
                </a:extLst>
              </p:cNvPr>
              <p:cNvSpPr txBox="1">
                <a:spLocks noRot="1" noChangeAspect="1" noMove="1" noResize="1" noEditPoints="1" noAdjustHandles="1" noChangeArrowheads="1" noChangeShapeType="1" noTextEdit="1"/>
              </p:cNvSpPr>
              <p:nvPr/>
            </p:nvSpPr>
            <p:spPr>
              <a:xfrm>
                <a:off x="8262324" y="5409086"/>
                <a:ext cx="3119120" cy="538609"/>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EE249C9-CFE2-4F3B-82EE-DF6DC1A5787B}"/>
              </a:ext>
            </a:extLst>
          </p:cNvPr>
          <p:cNvSpPr txBox="1"/>
          <p:nvPr/>
        </p:nvSpPr>
        <p:spPr>
          <a:xfrm>
            <a:off x="1526835" y="4329429"/>
            <a:ext cx="3119120" cy="307777"/>
          </a:xfrm>
          <a:prstGeom prst="rect">
            <a:avLst/>
          </a:prstGeom>
          <a:noFill/>
        </p:spPr>
        <p:txBody>
          <a:bodyPr wrap="square" rtlCol="0">
            <a:spAutoFit/>
          </a:bodyPr>
          <a:lstStyle/>
          <a:p>
            <a:r>
              <a:rPr lang="en-US" sz="1400" dirty="0" err="1"/>
              <a:t>Hipsey</a:t>
            </a:r>
            <a:r>
              <a:rPr lang="en-US" sz="1400" dirty="0"/>
              <a:t> et al. 2019</a:t>
            </a:r>
          </a:p>
        </p:txBody>
      </p:sp>
    </p:spTree>
    <p:extLst>
      <p:ext uri="{BB962C8B-B14F-4D97-AF65-F5344CB8AC3E}">
        <p14:creationId xmlns:p14="http://schemas.microsoft.com/office/powerpoint/2010/main" val="414917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4. Identify potential models or build your own   </a:t>
            </a:r>
          </a:p>
        </p:txBody>
      </p:sp>
      <p:pic>
        <p:nvPicPr>
          <p:cNvPr id="3" name="Picture 2">
            <a:extLst>
              <a:ext uri="{FF2B5EF4-FFF2-40B4-BE49-F238E27FC236}">
                <a16:creationId xmlns:a16="http://schemas.microsoft.com/office/drawing/2014/main" id="{16893E49-1112-4210-90A4-9F181F520957}"/>
              </a:ext>
            </a:extLst>
          </p:cNvPr>
          <p:cNvPicPr>
            <a:picLocks noChangeAspect="1"/>
          </p:cNvPicPr>
          <p:nvPr/>
        </p:nvPicPr>
        <p:blipFill>
          <a:blip r:embed="rId3"/>
          <a:stretch>
            <a:fillRect/>
          </a:stretch>
        </p:blipFill>
        <p:spPr>
          <a:xfrm>
            <a:off x="375921" y="1820715"/>
            <a:ext cx="5445759" cy="3238738"/>
          </a:xfrm>
          <a:prstGeom prst="rect">
            <a:avLst/>
          </a:prstGeom>
        </p:spPr>
      </p:pic>
      <p:sp>
        <p:nvSpPr>
          <p:cNvPr id="5" name="TextBox 4">
            <a:extLst>
              <a:ext uri="{FF2B5EF4-FFF2-40B4-BE49-F238E27FC236}">
                <a16:creationId xmlns:a16="http://schemas.microsoft.com/office/drawing/2014/main" id="{1B7F6442-51DD-4AE4-AE69-F8A067D92B86}"/>
              </a:ext>
            </a:extLst>
          </p:cNvPr>
          <p:cNvSpPr txBox="1"/>
          <p:nvPr/>
        </p:nvSpPr>
        <p:spPr>
          <a:xfrm>
            <a:off x="6746240" y="1820715"/>
            <a:ext cx="4632960"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Can you start and stop the model? </a:t>
            </a:r>
          </a:p>
          <a:p>
            <a:pPr marL="342900" indent="-342900">
              <a:buFont typeface="Arial" panose="020B0604020202020204" pitchFamily="34" charset="0"/>
              <a:buChar char="•"/>
            </a:pPr>
            <a:r>
              <a:rPr lang="en-US" sz="2800" dirty="0"/>
              <a:t>Can you change the initialization? </a:t>
            </a:r>
          </a:p>
          <a:p>
            <a:pPr marL="342900" indent="-342900">
              <a:buFont typeface="Arial" panose="020B0604020202020204" pitchFamily="34" charset="0"/>
              <a:buChar char="•"/>
            </a:pPr>
            <a:r>
              <a:rPr lang="en-US" sz="2800" dirty="0"/>
              <a:t>How fast does it run? </a:t>
            </a:r>
          </a:p>
          <a:p>
            <a:pPr marL="342900" indent="-342900">
              <a:buFont typeface="Arial" panose="020B0604020202020204" pitchFamily="34" charset="0"/>
              <a:buChar char="•"/>
            </a:pPr>
            <a:r>
              <a:rPr lang="en-US" sz="2800" dirty="0"/>
              <a:t>How many parameters and drivers does it require?  </a:t>
            </a:r>
          </a:p>
          <a:p>
            <a:pPr marL="342900" indent="-342900">
              <a:buFont typeface="Arial" panose="020B0604020202020204" pitchFamily="34" charset="0"/>
              <a:buChar char="•"/>
            </a:pPr>
            <a:endParaRPr lang="en-US" sz="2800" dirty="0"/>
          </a:p>
        </p:txBody>
      </p:sp>
      <p:sp>
        <p:nvSpPr>
          <p:cNvPr id="6" name="TextBox 5">
            <a:extLst>
              <a:ext uri="{FF2B5EF4-FFF2-40B4-BE49-F238E27FC236}">
                <a16:creationId xmlns:a16="http://schemas.microsoft.com/office/drawing/2014/main" id="{D9E93E1A-8B0D-491C-A8E9-8F69A1214916}"/>
              </a:ext>
            </a:extLst>
          </p:cNvPr>
          <p:cNvSpPr txBox="1"/>
          <p:nvPr/>
        </p:nvSpPr>
        <p:spPr>
          <a:xfrm>
            <a:off x="1262675" y="4751676"/>
            <a:ext cx="3119120" cy="307777"/>
          </a:xfrm>
          <a:prstGeom prst="rect">
            <a:avLst/>
          </a:prstGeom>
          <a:noFill/>
        </p:spPr>
        <p:txBody>
          <a:bodyPr wrap="square" rtlCol="0">
            <a:spAutoFit/>
          </a:bodyPr>
          <a:lstStyle/>
          <a:p>
            <a:r>
              <a:rPr lang="en-US" sz="1400" dirty="0" err="1"/>
              <a:t>Hipsey</a:t>
            </a:r>
            <a:r>
              <a:rPr lang="en-US" sz="1400" dirty="0"/>
              <a:t> et al. 2019</a:t>
            </a:r>
          </a:p>
        </p:txBody>
      </p:sp>
    </p:spTree>
    <p:extLst>
      <p:ext uri="{BB962C8B-B14F-4D97-AF65-F5344CB8AC3E}">
        <p14:creationId xmlns:p14="http://schemas.microsoft.com/office/powerpoint/2010/main" val="2047597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7" name="Freeform: Shape 6">
            <a:extLst>
              <a:ext uri="{FF2B5EF4-FFF2-40B4-BE49-F238E27FC236}">
                <a16:creationId xmlns:a16="http://schemas.microsoft.com/office/drawing/2014/main" id="{94942F28-3BC4-4918-903E-14F27A9C1358}"/>
              </a:ext>
            </a:extLst>
          </p:cNvPr>
          <p:cNvSpPr/>
          <p:nvPr/>
        </p:nvSpPr>
        <p:spPr>
          <a:xfrm>
            <a:off x="1057082" y="2733261"/>
            <a:ext cx="979156" cy="2281405"/>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E28CCE-CFE7-4AED-BDC3-41CD98D65E59}"/>
              </a:ext>
            </a:extLst>
          </p:cNvPr>
          <p:cNvSpPr/>
          <p:nvPr/>
        </p:nvSpPr>
        <p:spPr>
          <a:xfrm>
            <a:off x="4017043" y="2889966"/>
            <a:ext cx="1534101" cy="1909002"/>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107CDBD-34E8-4FFC-9168-08DE87405130}"/>
              </a:ext>
            </a:extLst>
          </p:cNvPr>
          <p:cNvSpPr/>
          <p:nvPr/>
        </p:nvSpPr>
        <p:spPr>
          <a:xfrm>
            <a:off x="4028473" y="3156465"/>
            <a:ext cx="979156" cy="3181670"/>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3D4AB93-B98C-4925-A358-B5B30B0AA37E}"/>
              </a:ext>
            </a:extLst>
          </p:cNvPr>
          <p:cNvSpPr/>
          <p:nvPr/>
        </p:nvSpPr>
        <p:spPr>
          <a:xfrm>
            <a:off x="4005613" y="2653864"/>
            <a:ext cx="1534101" cy="1405238"/>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C4DAFC-809E-4A24-962D-BA8F4AF315A7}"/>
              </a:ext>
            </a:extLst>
          </p:cNvPr>
          <p:cNvSpPr txBox="1"/>
          <p:nvPr/>
        </p:nvSpPr>
        <p:spPr>
          <a:xfrm>
            <a:off x="1028227" y="6338135"/>
            <a:ext cx="397565" cy="461665"/>
          </a:xfrm>
          <a:prstGeom prst="rect">
            <a:avLst/>
          </a:prstGeom>
          <a:noFill/>
        </p:spPr>
        <p:txBody>
          <a:bodyPr wrap="square" rtlCol="0">
            <a:spAutoFit/>
          </a:bodyPr>
          <a:lstStyle/>
          <a:p>
            <a:r>
              <a:rPr lang="en-US" sz="2400" dirty="0"/>
              <a:t>t</a:t>
            </a:r>
          </a:p>
        </p:txBody>
      </p:sp>
      <p:sp>
        <p:nvSpPr>
          <p:cNvPr id="11" name="TextBox 10">
            <a:extLst>
              <a:ext uri="{FF2B5EF4-FFF2-40B4-BE49-F238E27FC236}">
                <a16:creationId xmlns:a16="http://schemas.microsoft.com/office/drawing/2014/main" id="{F0FEAA09-BB2F-4B36-9C65-94EF7D934F4C}"/>
              </a:ext>
            </a:extLst>
          </p:cNvPr>
          <p:cNvSpPr txBox="1"/>
          <p:nvPr/>
        </p:nvSpPr>
        <p:spPr>
          <a:xfrm>
            <a:off x="3828405" y="6403772"/>
            <a:ext cx="1071586" cy="461665"/>
          </a:xfrm>
          <a:prstGeom prst="rect">
            <a:avLst/>
          </a:prstGeom>
          <a:noFill/>
        </p:spPr>
        <p:txBody>
          <a:bodyPr wrap="square" rtlCol="0">
            <a:spAutoFit/>
          </a:bodyPr>
          <a:lstStyle/>
          <a:p>
            <a:r>
              <a:rPr lang="en-US" sz="2400" dirty="0"/>
              <a:t>t + 1</a:t>
            </a:r>
          </a:p>
        </p:txBody>
      </p:sp>
      <p:cxnSp>
        <p:nvCxnSpPr>
          <p:cNvPr id="13" name="Straight Connector 12">
            <a:extLst>
              <a:ext uri="{FF2B5EF4-FFF2-40B4-BE49-F238E27FC236}">
                <a16:creationId xmlns:a16="http://schemas.microsoft.com/office/drawing/2014/main" id="{F9DEF8E0-CD3F-48EF-9325-1E07382804F8}"/>
              </a:ext>
            </a:extLst>
          </p:cNvPr>
          <p:cNvCxnSpPr>
            <a:cxnSpLocks/>
            <a:stCxn id="7" idx="0"/>
            <a:endCxn id="9" idx="0"/>
          </p:cNvCxnSpPr>
          <p:nvPr/>
        </p:nvCxnSpPr>
        <p:spPr>
          <a:xfrm>
            <a:off x="1057082" y="2733261"/>
            <a:ext cx="2971391" cy="4232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0A378B-45E0-419F-A0B5-E2E5BC71E855}"/>
              </a:ext>
            </a:extLst>
          </p:cNvPr>
          <p:cNvCxnSpPr>
            <a:cxnSpLocks/>
          </p:cNvCxnSpPr>
          <p:nvPr/>
        </p:nvCxnSpPr>
        <p:spPr>
          <a:xfrm>
            <a:off x="1828800" y="4124739"/>
            <a:ext cx="2199673" cy="57647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A06190-58B6-47EF-96D7-245A77F0C778}"/>
              </a:ext>
            </a:extLst>
          </p:cNvPr>
          <p:cNvCxnSpPr>
            <a:cxnSpLocks/>
            <a:endCxn id="9" idx="4"/>
          </p:cNvCxnSpPr>
          <p:nvPr/>
        </p:nvCxnSpPr>
        <p:spPr>
          <a:xfrm>
            <a:off x="1057081" y="5014666"/>
            <a:ext cx="2992224" cy="1323469"/>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E6CF7969-2B83-411E-ACDA-47F6E92D7D82}"/>
              </a:ext>
            </a:extLst>
          </p:cNvPr>
          <p:cNvSpPr/>
          <p:nvPr/>
        </p:nvSpPr>
        <p:spPr>
          <a:xfrm rot="16200000">
            <a:off x="5420327" y="5445232"/>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EFB7F57-B83E-4C3D-A4F3-9AC5039FE577}"/>
              </a:ext>
            </a:extLst>
          </p:cNvPr>
          <p:cNvSpPr txBox="1"/>
          <p:nvPr/>
        </p:nvSpPr>
        <p:spPr>
          <a:xfrm>
            <a:off x="5796247" y="5590005"/>
            <a:ext cx="1021080" cy="365760"/>
          </a:xfrm>
          <a:prstGeom prst="rect">
            <a:avLst/>
          </a:prstGeom>
          <a:noFill/>
        </p:spPr>
        <p:txBody>
          <a:bodyPr wrap="square" rtlCol="0">
            <a:spAutoFit/>
          </a:bodyPr>
          <a:lstStyle/>
          <a:p>
            <a:r>
              <a:rPr lang="en-US" dirty="0" err="1"/>
              <a:t>Obs</a:t>
            </a:r>
            <a:endParaRPr lang="en-US" dirty="0"/>
          </a:p>
        </p:txBody>
      </p:sp>
      <p:sp>
        <p:nvSpPr>
          <p:cNvPr id="24" name="Freeform: Shape 23">
            <a:extLst>
              <a:ext uri="{FF2B5EF4-FFF2-40B4-BE49-F238E27FC236}">
                <a16:creationId xmlns:a16="http://schemas.microsoft.com/office/drawing/2014/main" id="{44958C39-C1AC-46AD-A9CC-F96A62F71CAF}"/>
              </a:ext>
            </a:extLst>
          </p:cNvPr>
          <p:cNvSpPr/>
          <p:nvPr/>
        </p:nvSpPr>
        <p:spPr>
          <a:xfrm rot="16200000">
            <a:off x="5420327" y="5852323"/>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8DD24AB-4275-4022-A5C5-26B4158C91A5}"/>
              </a:ext>
            </a:extLst>
          </p:cNvPr>
          <p:cNvSpPr txBox="1"/>
          <p:nvPr/>
        </p:nvSpPr>
        <p:spPr>
          <a:xfrm>
            <a:off x="5783575" y="5966616"/>
            <a:ext cx="1021080" cy="365760"/>
          </a:xfrm>
          <a:prstGeom prst="rect">
            <a:avLst/>
          </a:prstGeom>
          <a:noFill/>
        </p:spPr>
        <p:txBody>
          <a:bodyPr wrap="square" rtlCol="0">
            <a:spAutoFit/>
          </a:bodyPr>
          <a:lstStyle/>
          <a:p>
            <a:r>
              <a:rPr lang="en-US" dirty="0"/>
              <a:t>Model</a:t>
            </a:r>
          </a:p>
        </p:txBody>
      </p:sp>
      <p:sp>
        <p:nvSpPr>
          <p:cNvPr id="26" name="Freeform: Shape 25">
            <a:extLst>
              <a:ext uri="{FF2B5EF4-FFF2-40B4-BE49-F238E27FC236}">
                <a16:creationId xmlns:a16="http://schemas.microsoft.com/office/drawing/2014/main" id="{B10F8DCC-2537-465C-9ED2-3C915779DE14}"/>
              </a:ext>
            </a:extLst>
          </p:cNvPr>
          <p:cNvSpPr/>
          <p:nvPr/>
        </p:nvSpPr>
        <p:spPr>
          <a:xfrm rot="16200000">
            <a:off x="5436209" y="6290195"/>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2186805-43B2-4339-B79B-BDA8198A3BFE}"/>
              </a:ext>
            </a:extLst>
          </p:cNvPr>
          <p:cNvSpPr txBox="1"/>
          <p:nvPr/>
        </p:nvSpPr>
        <p:spPr>
          <a:xfrm>
            <a:off x="5765767" y="6403799"/>
            <a:ext cx="1021080" cy="365760"/>
          </a:xfrm>
          <a:prstGeom prst="rect">
            <a:avLst/>
          </a:prstGeom>
          <a:noFill/>
        </p:spPr>
        <p:txBody>
          <a:bodyPr wrap="square" rtlCol="0">
            <a:spAutoFit/>
          </a:bodyPr>
          <a:lstStyle/>
          <a:p>
            <a:r>
              <a:rPr lang="en-US" dirty="0"/>
              <a:t>Update</a:t>
            </a:r>
          </a:p>
        </p:txBody>
      </p:sp>
      <p:sp>
        <p:nvSpPr>
          <p:cNvPr id="28" name="TextBox 27">
            <a:extLst>
              <a:ext uri="{FF2B5EF4-FFF2-40B4-BE49-F238E27FC236}">
                <a16:creationId xmlns:a16="http://schemas.microsoft.com/office/drawing/2014/main" id="{4C0FEE69-40BE-4418-B464-AE34EA0F2E84}"/>
              </a:ext>
            </a:extLst>
          </p:cNvPr>
          <p:cNvSpPr txBox="1"/>
          <p:nvPr/>
        </p:nvSpPr>
        <p:spPr>
          <a:xfrm>
            <a:off x="596867" y="1615112"/>
            <a:ext cx="5679440" cy="861774"/>
          </a:xfrm>
          <a:prstGeom prst="rect">
            <a:avLst/>
          </a:prstGeom>
          <a:noFill/>
        </p:spPr>
        <p:txBody>
          <a:bodyPr wrap="square" rtlCol="0">
            <a:spAutoFit/>
          </a:bodyPr>
          <a:lstStyle/>
          <a:p>
            <a:r>
              <a:rPr lang="en-US" sz="5000" dirty="0"/>
              <a:t>Think Distributions</a:t>
            </a:r>
          </a:p>
        </p:txBody>
      </p:sp>
      <p:sp>
        <p:nvSpPr>
          <p:cNvPr id="29" name="TextBox 28">
            <a:extLst>
              <a:ext uri="{FF2B5EF4-FFF2-40B4-BE49-F238E27FC236}">
                <a16:creationId xmlns:a16="http://schemas.microsoft.com/office/drawing/2014/main" id="{427DFF64-E5F0-47A5-8EA0-199080E826A2}"/>
              </a:ext>
            </a:extLst>
          </p:cNvPr>
          <p:cNvSpPr txBox="1"/>
          <p:nvPr/>
        </p:nvSpPr>
        <p:spPr>
          <a:xfrm>
            <a:off x="7193280" y="1971040"/>
            <a:ext cx="4846320" cy="3754874"/>
          </a:xfrm>
          <a:prstGeom prst="rect">
            <a:avLst/>
          </a:prstGeom>
          <a:noFill/>
        </p:spPr>
        <p:txBody>
          <a:bodyPr wrap="square" rtlCol="0">
            <a:spAutoFit/>
          </a:bodyPr>
          <a:lstStyle/>
          <a:p>
            <a:r>
              <a:rPr lang="en-US" sz="4000" dirty="0"/>
              <a:t>Sources of uncertainty </a:t>
            </a:r>
          </a:p>
          <a:p>
            <a:pPr marL="285750" indent="-285750">
              <a:buFont typeface="Arial" panose="020B0604020202020204" pitchFamily="34" charset="0"/>
              <a:buChar char="•"/>
            </a:pPr>
            <a:r>
              <a:rPr lang="en-US" sz="3000" dirty="0">
                <a:solidFill>
                  <a:srgbClr val="C00000"/>
                </a:solidFill>
              </a:rPr>
              <a:t>Initial conditions </a:t>
            </a:r>
          </a:p>
          <a:p>
            <a:pPr marL="285750" indent="-285750">
              <a:buFont typeface="Arial" panose="020B0604020202020204" pitchFamily="34" charset="0"/>
              <a:buChar char="•"/>
            </a:pPr>
            <a:r>
              <a:rPr lang="en-US" sz="3000" dirty="0">
                <a:solidFill>
                  <a:schemeClr val="accent1"/>
                </a:solidFill>
              </a:rPr>
              <a:t>External drivers </a:t>
            </a:r>
          </a:p>
          <a:p>
            <a:pPr marL="285750" indent="-285750">
              <a:buFont typeface="Arial" panose="020B0604020202020204" pitchFamily="34" charset="0"/>
              <a:buChar char="•"/>
            </a:pPr>
            <a:r>
              <a:rPr lang="en-US" sz="3000" dirty="0">
                <a:solidFill>
                  <a:schemeClr val="accent2"/>
                </a:solidFill>
              </a:rPr>
              <a:t>Model parameters </a:t>
            </a:r>
          </a:p>
          <a:p>
            <a:pPr marL="285750" indent="-285750">
              <a:buFont typeface="Arial" panose="020B0604020202020204" pitchFamily="34" charset="0"/>
              <a:buChar char="•"/>
            </a:pPr>
            <a:r>
              <a:rPr lang="en-US" sz="3000" dirty="0">
                <a:solidFill>
                  <a:schemeClr val="accent6">
                    <a:lumMod val="75000"/>
                  </a:schemeClr>
                </a:solidFill>
              </a:rPr>
              <a:t>Model process</a:t>
            </a:r>
          </a:p>
          <a:p>
            <a:pPr marL="285750" indent="-285750">
              <a:buFont typeface="Arial" panose="020B0604020202020204" pitchFamily="34" charset="0"/>
              <a:buChar char="•"/>
            </a:pPr>
            <a:r>
              <a:rPr lang="en-US" sz="3000" dirty="0">
                <a:solidFill>
                  <a:srgbClr val="7030A0"/>
                </a:solidFill>
              </a:rPr>
              <a:t>Model structure </a:t>
            </a:r>
          </a:p>
          <a:p>
            <a:pPr marL="285750" indent="-285750">
              <a:buFont typeface="Arial" panose="020B0604020202020204" pitchFamily="34" charset="0"/>
              <a:buChar char="•"/>
            </a:pPr>
            <a:r>
              <a:rPr lang="en-US" sz="3000" dirty="0">
                <a:solidFill>
                  <a:schemeClr val="accent3">
                    <a:lumMod val="75000"/>
                  </a:schemeClr>
                </a:solidFill>
              </a:rPr>
              <a:t>Observations</a:t>
            </a:r>
          </a:p>
          <a:p>
            <a:pPr marL="285750" indent="-285750">
              <a:buFont typeface="Arial" panose="020B0604020202020204" pitchFamily="34" charset="0"/>
              <a:buChar char="•"/>
            </a:pPr>
            <a:endParaRPr lang="en-US" dirty="0"/>
          </a:p>
        </p:txBody>
      </p:sp>
      <p:pic>
        <p:nvPicPr>
          <p:cNvPr id="32" name="Google Shape;120;p15">
            <a:extLst>
              <a:ext uri="{FF2B5EF4-FFF2-40B4-BE49-F238E27FC236}">
                <a16:creationId xmlns:a16="http://schemas.microsoft.com/office/drawing/2014/main" id="{8620B788-3952-49DC-AE08-CE305901CE5D}"/>
              </a:ext>
            </a:extLst>
          </p:cNvPr>
          <p:cNvPicPr preferRelativeResize="0"/>
          <p:nvPr/>
        </p:nvPicPr>
        <p:blipFill>
          <a:blip r:embed="rId3">
            <a:alphaModFix/>
          </a:blip>
          <a:stretch>
            <a:fillRect/>
          </a:stretch>
        </p:blipFill>
        <p:spPr>
          <a:xfrm>
            <a:off x="8921058" y="792712"/>
            <a:ext cx="2674075" cy="822400"/>
          </a:xfrm>
          <a:prstGeom prst="rect">
            <a:avLst/>
          </a:prstGeom>
          <a:noFill/>
          <a:ln>
            <a:noFill/>
          </a:ln>
        </p:spPr>
      </p:pic>
    </p:spTree>
    <p:extLst>
      <p:ext uri="{BB962C8B-B14F-4D97-AF65-F5344CB8AC3E}">
        <p14:creationId xmlns:p14="http://schemas.microsoft.com/office/powerpoint/2010/main" val="29137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9211" y="-15145"/>
            <a:ext cx="4436919" cy="1040741"/>
          </a:xfrm>
        </p:spPr>
        <p:txBody>
          <a:bodyPr>
            <a:normAutofit/>
          </a:bodyPr>
          <a:lstStyle/>
          <a:p>
            <a:r>
              <a:rPr lang="en-US" dirty="0"/>
              <a:t>Why Forecast? </a:t>
            </a:r>
          </a:p>
        </p:txBody>
      </p:sp>
      <p:sp>
        <p:nvSpPr>
          <p:cNvPr id="13" name="TextBox 12">
            <a:extLst>
              <a:ext uri="{FF2B5EF4-FFF2-40B4-BE49-F238E27FC236}">
                <a16:creationId xmlns:a16="http://schemas.microsoft.com/office/drawing/2014/main" id="{79AB0D34-574D-4404-A523-B8C3AC722D0D}"/>
              </a:ext>
            </a:extLst>
          </p:cNvPr>
          <p:cNvSpPr txBox="1"/>
          <p:nvPr/>
        </p:nvSpPr>
        <p:spPr>
          <a:xfrm>
            <a:off x="156046" y="744380"/>
            <a:ext cx="4031491" cy="954107"/>
          </a:xfrm>
          <a:prstGeom prst="rect">
            <a:avLst/>
          </a:prstGeom>
          <a:noFill/>
        </p:spPr>
        <p:txBody>
          <a:bodyPr wrap="square" rtlCol="0">
            <a:spAutoFit/>
          </a:bodyPr>
          <a:lstStyle/>
          <a:p>
            <a:r>
              <a:rPr lang="en-US" sz="2800" dirty="0">
                <a:latin typeface="+mj-lt"/>
              </a:rPr>
              <a:t>Forecasts exemplify the scientific method</a:t>
            </a:r>
          </a:p>
        </p:txBody>
      </p:sp>
      <p:pic>
        <p:nvPicPr>
          <p:cNvPr id="1026" name="Picture 2" descr="Image result for thinking person cartoon">
            <a:extLst>
              <a:ext uri="{FF2B5EF4-FFF2-40B4-BE49-F238E27FC236}">
                <a16:creationId xmlns:a16="http://schemas.microsoft.com/office/drawing/2014/main" id="{D239DDDD-BF53-4EDE-A56D-8BCF1989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57" y="187103"/>
            <a:ext cx="2031603" cy="19638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scientists computer">
            <a:extLst>
              <a:ext uri="{FF2B5EF4-FFF2-40B4-BE49-F238E27FC236}">
                <a16:creationId xmlns:a16="http://schemas.microsoft.com/office/drawing/2014/main" id="{89C2AE72-4BEA-42DB-A3F9-89EFA326B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398" y="2511499"/>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7" name="Connector: Curved 16">
            <a:extLst>
              <a:ext uri="{FF2B5EF4-FFF2-40B4-BE49-F238E27FC236}">
                <a16:creationId xmlns:a16="http://schemas.microsoft.com/office/drawing/2014/main" id="{EE3CF822-D3CB-43E4-871C-3132E48533F0}"/>
              </a:ext>
            </a:extLst>
          </p:cNvPr>
          <p:cNvCxnSpPr>
            <a:cxnSpLocks/>
            <a:stCxn id="1026" idx="3"/>
            <a:endCxn id="19" idx="0"/>
          </p:cNvCxnSpPr>
          <p:nvPr/>
        </p:nvCxnSpPr>
        <p:spPr>
          <a:xfrm>
            <a:off x="8052958" y="1169045"/>
            <a:ext cx="2055076" cy="1342453"/>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9086D95-3BE1-4B74-A4BD-97AC2041DC06}"/>
              </a:ext>
            </a:extLst>
          </p:cNvPr>
          <p:cNvCxnSpPr>
            <a:cxnSpLocks/>
            <a:stCxn id="19" idx="2"/>
            <a:endCxn id="53" idx="3"/>
          </p:cNvCxnSpPr>
          <p:nvPr/>
        </p:nvCxnSpPr>
        <p:spPr>
          <a:xfrm rot="5400000">
            <a:off x="8605275" y="4073221"/>
            <a:ext cx="950449" cy="2055076"/>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EF8B306-AF0B-4CD0-B867-72913073810C}"/>
              </a:ext>
            </a:extLst>
          </p:cNvPr>
          <p:cNvCxnSpPr>
            <a:cxnSpLocks/>
            <a:stCxn id="59" idx="0"/>
            <a:endCxn id="1026" idx="1"/>
          </p:cNvCxnSpPr>
          <p:nvPr/>
        </p:nvCxnSpPr>
        <p:spPr>
          <a:xfrm rot="5400000" flipH="1" flipV="1">
            <a:off x="4269928" y="760068"/>
            <a:ext cx="1342453" cy="2160407"/>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8" descr="Image result for water scientist">
            <a:extLst>
              <a:ext uri="{FF2B5EF4-FFF2-40B4-BE49-F238E27FC236}">
                <a16:creationId xmlns:a16="http://schemas.microsoft.com/office/drawing/2014/main" id="{5B3C6240-AB11-43F6-9220-3D791A134E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32" t="8201"/>
          <a:stretch/>
        </p:blipFill>
        <p:spPr bwMode="auto">
          <a:xfrm>
            <a:off x="6232719" y="4505302"/>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8" name="Connector: Curved 57">
            <a:extLst>
              <a:ext uri="{FF2B5EF4-FFF2-40B4-BE49-F238E27FC236}">
                <a16:creationId xmlns:a16="http://schemas.microsoft.com/office/drawing/2014/main" id="{12BD6E07-D073-4B7C-97A8-38E0E9727E1D}"/>
              </a:ext>
            </a:extLst>
          </p:cNvPr>
          <p:cNvCxnSpPr>
            <a:cxnSpLocks/>
            <a:stCxn id="53" idx="1"/>
            <a:endCxn id="59" idx="2"/>
          </p:cNvCxnSpPr>
          <p:nvPr/>
        </p:nvCxnSpPr>
        <p:spPr>
          <a:xfrm rot="10800000">
            <a:off x="3860948" y="4880631"/>
            <a:ext cx="2371768" cy="695355"/>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F536D89B-1ED0-4BB2-A257-E210289FC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6384" y="2511498"/>
            <a:ext cx="2369133" cy="2369133"/>
          </a:xfrm>
          <a:prstGeom prst="rect">
            <a:avLst/>
          </a:prstGeom>
        </p:spPr>
      </p:pic>
      <p:sp>
        <p:nvSpPr>
          <p:cNvPr id="96" name="TextBox 95">
            <a:extLst>
              <a:ext uri="{FF2B5EF4-FFF2-40B4-BE49-F238E27FC236}">
                <a16:creationId xmlns:a16="http://schemas.microsoft.com/office/drawing/2014/main" id="{C693F129-E2CE-42F5-B6A6-56397ECDEA79}"/>
              </a:ext>
            </a:extLst>
          </p:cNvPr>
          <p:cNvSpPr txBox="1"/>
          <p:nvPr/>
        </p:nvSpPr>
        <p:spPr>
          <a:xfrm>
            <a:off x="7871031" y="421273"/>
            <a:ext cx="2443848" cy="523220"/>
          </a:xfrm>
          <a:prstGeom prst="rect">
            <a:avLst/>
          </a:prstGeom>
          <a:noFill/>
        </p:spPr>
        <p:txBody>
          <a:bodyPr wrap="square" rtlCol="0">
            <a:spAutoFit/>
          </a:bodyPr>
          <a:lstStyle/>
          <a:p>
            <a:r>
              <a:rPr lang="en-US" sz="2800" dirty="0">
                <a:latin typeface="+mj-lt"/>
              </a:rPr>
              <a:t>Hypothesize</a:t>
            </a:r>
          </a:p>
        </p:txBody>
      </p:sp>
      <p:sp>
        <p:nvSpPr>
          <p:cNvPr id="97" name="TextBox 96">
            <a:extLst>
              <a:ext uri="{FF2B5EF4-FFF2-40B4-BE49-F238E27FC236}">
                <a16:creationId xmlns:a16="http://schemas.microsoft.com/office/drawing/2014/main" id="{5806D697-E074-4492-A138-B2DF3254E15E}"/>
              </a:ext>
            </a:extLst>
          </p:cNvPr>
          <p:cNvSpPr txBox="1"/>
          <p:nvPr/>
        </p:nvSpPr>
        <p:spPr>
          <a:xfrm>
            <a:off x="9979636" y="4899265"/>
            <a:ext cx="1673391" cy="523220"/>
          </a:xfrm>
          <a:prstGeom prst="rect">
            <a:avLst/>
          </a:prstGeom>
          <a:noFill/>
        </p:spPr>
        <p:txBody>
          <a:bodyPr wrap="square" rtlCol="0">
            <a:spAutoFit/>
          </a:bodyPr>
          <a:lstStyle/>
          <a:p>
            <a:r>
              <a:rPr lang="en-US" sz="2800" dirty="0">
                <a:latin typeface="+mj-lt"/>
              </a:rPr>
              <a:t>Predict</a:t>
            </a:r>
          </a:p>
        </p:txBody>
      </p:sp>
      <p:sp>
        <p:nvSpPr>
          <p:cNvPr id="98" name="TextBox 97">
            <a:extLst>
              <a:ext uri="{FF2B5EF4-FFF2-40B4-BE49-F238E27FC236}">
                <a16:creationId xmlns:a16="http://schemas.microsoft.com/office/drawing/2014/main" id="{F2A14FF7-131F-40DE-B4C2-D5C87CB79B82}"/>
              </a:ext>
            </a:extLst>
          </p:cNvPr>
          <p:cNvSpPr txBox="1"/>
          <p:nvPr/>
        </p:nvSpPr>
        <p:spPr>
          <a:xfrm>
            <a:off x="4707482" y="5643150"/>
            <a:ext cx="1716277" cy="523220"/>
          </a:xfrm>
          <a:prstGeom prst="rect">
            <a:avLst/>
          </a:prstGeom>
          <a:noFill/>
        </p:spPr>
        <p:txBody>
          <a:bodyPr wrap="square" rtlCol="0">
            <a:spAutoFit/>
          </a:bodyPr>
          <a:lstStyle/>
          <a:p>
            <a:r>
              <a:rPr lang="en-US" sz="2800" dirty="0">
                <a:latin typeface="+mj-lt"/>
              </a:rPr>
              <a:t>Observe</a:t>
            </a:r>
          </a:p>
        </p:txBody>
      </p:sp>
      <p:sp>
        <p:nvSpPr>
          <p:cNvPr id="99" name="TextBox 98">
            <a:extLst>
              <a:ext uri="{FF2B5EF4-FFF2-40B4-BE49-F238E27FC236}">
                <a16:creationId xmlns:a16="http://schemas.microsoft.com/office/drawing/2014/main" id="{33BBFC22-E7A9-4167-9A22-035DC1B04AB2}"/>
              </a:ext>
            </a:extLst>
          </p:cNvPr>
          <p:cNvSpPr txBox="1"/>
          <p:nvPr/>
        </p:nvSpPr>
        <p:spPr>
          <a:xfrm>
            <a:off x="2601868" y="1838605"/>
            <a:ext cx="1716277" cy="523220"/>
          </a:xfrm>
          <a:prstGeom prst="rect">
            <a:avLst/>
          </a:prstGeom>
          <a:noFill/>
        </p:spPr>
        <p:txBody>
          <a:bodyPr wrap="square" rtlCol="0">
            <a:spAutoFit/>
          </a:bodyPr>
          <a:lstStyle/>
          <a:p>
            <a:r>
              <a:rPr lang="en-US" sz="2800" dirty="0">
                <a:latin typeface="+mj-lt"/>
              </a:rPr>
              <a:t>Analyze</a:t>
            </a:r>
          </a:p>
        </p:txBody>
      </p:sp>
    </p:spTree>
    <p:extLst>
      <p:ext uri="{BB962C8B-B14F-4D97-AF65-F5344CB8AC3E}">
        <p14:creationId xmlns:p14="http://schemas.microsoft.com/office/powerpoint/2010/main" val="153312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17D1F877-477A-4D89-949E-9690803711BB}"/>
              </a:ext>
            </a:extLst>
          </p:cNvPr>
          <p:cNvSpPr txBox="1"/>
          <p:nvPr/>
        </p:nvSpPr>
        <p:spPr>
          <a:xfrm>
            <a:off x="2997200" y="2072640"/>
            <a:ext cx="6197600" cy="707886"/>
          </a:xfrm>
          <a:prstGeom prst="rect">
            <a:avLst/>
          </a:prstGeom>
          <a:noFill/>
        </p:spPr>
        <p:txBody>
          <a:bodyPr wrap="square" rtlCol="0">
            <a:spAutoFit/>
          </a:bodyPr>
          <a:lstStyle/>
          <a:p>
            <a:r>
              <a:rPr lang="en-US" sz="4000" dirty="0"/>
              <a:t>Uncertainty propagation </a:t>
            </a:r>
          </a:p>
        </p:txBody>
      </p:sp>
      <p:graphicFrame>
        <p:nvGraphicFramePr>
          <p:cNvPr id="2" name="Table 1">
            <a:extLst>
              <a:ext uri="{FF2B5EF4-FFF2-40B4-BE49-F238E27FC236}">
                <a16:creationId xmlns:a16="http://schemas.microsoft.com/office/drawing/2014/main" id="{5F1A0752-D24A-4C1B-B1BE-FDE60FBC0F21}"/>
              </a:ext>
            </a:extLst>
          </p:cNvPr>
          <p:cNvGraphicFramePr>
            <a:graphicFrameLocks noGrp="1"/>
          </p:cNvGraphicFramePr>
          <p:nvPr>
            <p:extLst>
              <p:ext uri="{D42A27DB-BD31-4B8C-83A1-F6EECF244321}">
                <p14:modId xmlns:p14="http://schemas.microsoft.com/office/powerpoint/2010/main" val="2926493360"/>
              </p:ext>
            </p:extLst>
          </p:nvPr>
        </p:nvGraphicFramePr>
        <p:xfrm>
          <a:off x="1849120" y="3008928"/>
          <a:ext cx="7711440" cy="3269952"/>
        </p:xfrm>
        <a:graphic>
          <a:graphicData uri="http://schemas.openxmlformats.org/drawingml/2006/table">
            <a:tbl>
              <a:tblPr firstRow="1" bandRow="1">
                <a:tableStyleId>{0505E3EF-67EA-436B-97B2-0124C06EBD24}</a:tableStyleId>
              </a:tblPr>
              <a:tblGrid>
                <a:gridCol w="2570480">
                  <a:extLst>
                    <a:ext uri="{9D8B030D-6E8A-4147-A177-3AD203B41FA5}">
                      <a16:colId xmlns:a16="http://schemas.microsoft.com/office/drawing/2014/main" val="1807672365"/>
                    </a:ext>
                  </a:extLst>
                </a:gridCol>
                <a:gridCol w="2570480">
                  <a:extLst>
                    <a:ext uri="{9D8B030D-6E8A-4147-A177-3AD203B41FA5}">
                      <a16:colId xmlns:a16="http://schemas.microsoft.com/office/drawing/2014/main" val="4215884892"/>
                    </a:ext>
                  </a:extLst>
                </a:gridCol>
                <a:gridCol w="2570480">
                  <a:extLst>
                    <a:ext uri="{9D8B030D-6E8A-4147-A177-3AD203B41FA5}">
                      <a16:colId xmlns:a16="http://schemas.microsoft.com/office/drawing/2014/main" val="3370898506"/>
                    </a:ext>
                  </a:extLst>
                </a:gridCol>
              </a:tblGrid>
              <a:tr h="1089984">
                <a:tc>
                  <a:txBody>
                    <a:bodyPr/>
                    <a:lstStyle/>
                    <a:p>
                      <a:endParaRPr lang="en-US" sz="3000" dirty="0"/>
                    </a:p>
                  </a:txBody>
                  <a:tcPr/>
                </a:tc>
                <a:tc>
                  <a:txBody>
                    <a:bodyPr/>
                    <a:lstStyle/>
                    <a:p>
                      <a:r>
                        <a:rPr lang="en-US" sz="3000" dirty="0"/>
                        <a:t>Distribution </a:t>
                      </a:r>
                    </a:p>
                  </a:txBody>
                  <a:tcPr/>
                </a:tc>
                <a:tc>
                  <a:txBody>
                    <a:bodyPr/>
                    <a:lstStyle/>
                    <a:p>
                      <a:r>
                        <a:rPr lang="en-US" sz="3000" dirty="0"/>
                        <a:t>Moments </a:t>
                      </a:r>
                    </a:p>
                  </a:txBody>
                  <a:tcPr/>
                </a:tc>
                <a:extLst>
                  <a:ext uri="{0D108BD9-81ED-4DB2-BD59-A6C34878D82A}">
                    <a16:rowId xmlns:a16="http://schemas.microsoft.com/office/drawing/2014/main" val="823720611"/>
                  </a:ext>
                </a:extLst>
              </a:tr>
              <a:tr h="1089984">
                <a:tc>
                  <a:txBody>
                    <a:bodyPr/>
                    <a:lstStyle/>
                    <a:p>
                      <a:r>
                        <a:rPr lang="en-US" sz="3000" b="1" dirty="0"/>
                        <a:t>Analytical </a:t>
                      </a:r>
                    </a:p>
                  </a:txBody>
                  <a:tcPr/>
                </a:tc>
                <a:tc>
                  <a:txBody>
                    <a:bodyPr/>
                    <a:lstStyle/>
                    <a:p>
                      <a:r>
                        <a:rPr lang="en-US" sz="3000" dirty="0"/>
                        <a:t>Variable transform</a:t>
                      </a:r>
                    </a:p>
                  </a:txBody>
                  <a:tcPr/>
                </a:tc>
                <a:tc>
                  <a:txBody>
                    <a:bodyPr/>
                    <a:lstStyle/>
                    <a:p>
                      <a:r>
                        <a:rPr lang="en-US" sz="3000" dirty="0"/>
                        <a:t>Analytical moments</a:t>
                      </a:r>
                    </a:p>
                  </a:txBody>
                  <a:tcPr/>
                </a:tc>
                <a:extLst>
                  <a:ext uri="{0D108BD9-81ED-4DB2-BD59-A6C34878D82A}">
                    <a16:rowId xmlns:a16="http://schemas.microsoft.com/office/drawing/2014/main" val="1445519617"/>
                  </a:ext>
                </a:extLst>
              </a:tr>
              <a:tr h="1089984">
                <a:tc>
                  <a:txBody>
                    <a:bodyPr/>
                    <a:lstStyle/>
                    <a:p>
                      <a:r>
                        <a:rPr lang="en-US" sz="3000" b="1" dirty="0"/>
                        <a:t>Numerical </a:t>
                      </a:r>
                    </a:p>
                  </a:txBody>
                  <a:tcPr/>
                </a:tc>
                <a:tc>
                  <a:txBody>
                    <a:bodyPr/>
                    <a:lstStyle/>
                    <a:p>
                      <a:r>
                        <a:rPr lang="en-US" sz="3000" dirty="0"/>
                        <a:t>Monte Carlo </a:t>
                      </a:r>
                    </a:p>
                  </a:txBody>
                  <a:tcPr/>
                </a:tc>
                <a:tc>
                  <a:txBody>
                    <a:bodyPr/>
                    <a:lstStyle/>
                    <a:p>
                      <a:r>
                        <a:rPr lang="en-US" sz="3000" dirty="0"/>
                        <a:t>Ensembles</a:t>
                      </a:r>
                    </a:p>
                  </a:txBody>
                  <a:tcPr/>
                </a:tc>
                <a:extLst>
                  <a:ext uri="{0D108BD9-81ED-4DB2-BD59-A6C34878D82A}">
                    <a16:rowId xmlns:a16="http://schemas.microsoft.com/office/drawing/2014/main" val="2343053079"/>
                  </a:ext>
                </a:extLst>
              </a:tr>
            </a:tbl>
          </a:graphicData>
        </a:graphic>
      </p:graphicFrame>
    </p:spTree>
    <p:extLst>
      <p:ext uri="{BB962C8B-B14F-4D97-AF65-F5344CB8AC3E}">
        <p14:creationId xmlns:p14="http://schemas.microsoft.com/office/powerpoint/2010/main" val="306727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7487920" cy="707886"/>
          </a:xfrm>
          <a:prstGeom prst="rect">
            <a:avLst/>
          </a:prstGeom>
          <a:noFill/>
        </p:spPr>
        <p:txBody>
          <a:bodyPr wrap="square" rtlCol="0">
            <a:spAutoFit/>
          </a:bodyPr>
          <a:lstStyle/>
          <a:p>
            <a:r>
              <a:rPr lang="en-US" sz="4000" dirty="0"/>
              <a:t>Analytical moments (Kalman filter) </a:t>
            </a:r>
          </a:p>
        </p:txBody>
      </p:sp>
      <p:pic>
        <p:nvPicPr>
          <p:cNvPr id="6146" name="Picture 2" descr="Image result for rudolf kalman">
            <a:extLst>
              <a:ext uri="{FF2B5EF4-FFF2-40B4-BE49-F238E27FC236}">
                <a16:creationId xmlns:a16="http://schemas.microsoft.com/office/drawing/2014/main" id="{921ED8E0-B943-4E99-9A9C-7DD802835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3815553"/>
            <a:ext cx="3981450" cy="28285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Google Shape;175;p19">
            <a:extLst>
              <a:ext uri="{FF2B5EF4-FFF2-40B4-BE49-F238E27FC236}">
                <a16:creationId xmlns:a16="http://schemas.microsoft.com/office/drawing/2014/main" id="{B8311804-939F-4B48-AD80-217431E4FE4E}"/>
              </a:ext>
            </a:extLst>
          </p:cNvPr>
          <p:cNvPicPr preferRelativeResize="0"/>
          <p:nvPr/>
        </p:nvPicPr>
        <p:blipFill>
          <a:blip r:embed="rId4">
            <a:alphaModFix/>
          </a:blip>
          <a:stretch>
            <a:fillRect/>
          </a:stretch>
        </p:blipFill>
        <p:spPr>
          <a:xfrm>
            <a:off x="711200" y="3395008"/>
            <a:ext cx="5888131" cy="3102451"/>
          </a:xfrm>
          <a:prstGeom prst="rect">
            <a:avLst/>
          </a:prstGeom>
          <a:noFill/>
          <a:ln>
            <a:noFill/>
          </a:ln>
        </p:spPr>
      </p:pic>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561848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linear dynamical and observational models, gaussian error distributions</a:t>
            </a:r>
          </a:p>
        </p:txBody>
      </p:sp>
    </p:spTree>
    <p:extLst>
      <p:ext uri="{BB962C8B-B14F-4D97-AF65-F5344CB8AC3E}">
        <p14:creationId xmlns:p14="http://schemas.microsoft.com/office/powerpoint/2010/main" val="170762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moments (Ensemble Kalman filter) </a:t>
            </a:r>
          </a:p>
        </p:txBody>
      </p:sp>
      <p:pic>
        <p:nvPicPr>
          <p:cNvPr id="6" name="Google Shape;175;p19">
            <a:extLst>
              <a:ext uri="{FF2B5EF4-FFF2-40B4-BE49-F238E27FC236}">
                <a16:creationId xmlns:a16="http://schemas.microsoft.com/office/drawing/2014/main" id="{B8311804-939F-4B48-AD80-217431E4FE4E}"/>
              </a:ext>
            </a:extLst>
          </p:cNvPr>
          <p:cNvPicPr preferRelativeResize="0"/>
          <p:nvPr/>
        </p:nvPicPr>
        <p:blipFill rotWithShape="1">
          <a:blip r:embed="rId3">
            <a:alphaModFix/>
          </a:blip>
          <a:srcRect b="16870"/>
          <a:stretch/>
        </p:blipFill>
        <p:spPr>
          <a:xfrm>
            <a:off x="711200" y="3395009"/>
            <a:ext cx="5888131" cy="2579072"/>
          </a:xfrm>
          <a:prstGeom prst="rect">
            <a:avLst/>
          </a:prstGeom>
          <a:noFill/>
          <a:ln>
            <a:noFill/>
          </a:ln>
        </p:spPr>
      </p:pic>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561848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Zwart et al. 2019; </a:t>
            </a:r>
            <a:r>
              <a:rPr lang="en-US" sz="1400" dirty="0" err="1"/>
              <a:t>Evensen</a:t>
            </a:r>
            <a:r>
              <a:rPr lang="en-US" sz="1400" dirty="0"/>
              <a:t> 1994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gaussian error distributions</a:t>
            </a:r>
          </a:p>
        </p:txBody>
      </p:sp>
      <p:pic>
        <p:nvPicPr>
          <p:cNvPr id="2" name="Picture 1">
            <a:extLst>
              <a:ext uri="{FF2B5EF4-FFF2-40B4-BE49-F238E27FC236}">
                <a16:creationId xmlns:a16="http://schemas.microsoft.com/office/drawing/2014/main" id="{04778E6A-C231-4662-80C9-8DCCA9D6BCCD}"/>
              </a:ext>
            </a:extLst>
          </p:cNvPr>
          <p:cNvPicPr>
            <a:picLocks noChangeAspect="1"/>
          </p:cNvPicPr>
          <p:nvPr/>
        </p:nvPicPr>
        <p:blipFill>
          <a:blip r:embed="rId4"/>
          <a:stretch>
            <a:fillRect/>
          </a:stretch>
        </p:blipFill>
        <p:spPr>
          <a:xfrm>
            <a:off x="2940050" y="4518129"/>
            <a:ext cx="7666990" cy="893464"/>
          </a:xfrm>
          <a:prstGeom prst="rect">
            <a:avLst/>
          </a:prstGeom>
        </p:spPr>
      </p:pic>
      <p:pic>
        <p:nvPicPr>
          <p:cNvPr id="8" name="Picture 7">
            <a:extLst>
              <a:ext uri="{FF2B5EF4-FFF2-40B4-BE49-F238E27FC236}">
                <a16:creationId xmlns:a16="http://schemas.microsoft.com/office/drawing/2014/main" id="{D9243CBF-B1DF-4870-9C59-7B483D233EA4}"/>
              </a:ext>
            </a:extLst>
          </p:cNvPr>
          <p:cNvPicPr>
            <a:picLocks noChangeAspect="1"/>
          </p:cNvPicPr>
          <p:nvPr/>
        </p:nvPicPr>
        <p:blipFill>
          <a:blip r:embed="rId5"/>
          <a:stretch>
            <a:fillRect/>
          </a:stretch>
        </p:blipFill>
        <p:spPr>
          <a:xfrm>
            <a:off x="2940050" y="3355372"/>
            <a:ext cx="3044190" cy="615679"/>
          </a:xfrm>
          <a:prstGeom prst="rect">
            <a:avLst/>
          </a:prstGeom>
        </p:spPr>
      </p:pic>
      <p:sp>
        <p:nvSpPr>
          <p:cNvPr id="9" name="Rectangle 8">
            <a:extLst>
              <a:ext uri="{FF2B5EF4-FFF2-40B4-BE49-F238E27FC236}">
                <a16:creationId xmlns:a16="http://schemas.microsoft.com/office/drawing/2014/main" id="{6CFE5816-21F3-42D3-8BB2-757D41636234}"/>
              </a:ext>
            </a:extLst>
          </p:cNvPr>
          <p:cNvSpPr/>
          <p:nvPr/>
        </p:nvSpPr>
        <p:spPr>
          <a:xfrm>
            <a:off x="2783840" y="3850640"/>
            <a:ext cx="4267200" cy="667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911A79-584B-4ADB-A932-9E44105196E5}"/>
              </a:ext>
            </a:extLst>
          </p:cNvPr>
          <p:cNvPicPr>
            <a:picLocks noChangeAspect="1"/>
          </p:cNvPicPr>
          <p:nvPr/>
        </p:nvPicPr>
        <p:blipFill>
          <a:blip r:embed="rId6"/>
          <a:stretch>
            <a:fillRect/>
          </a:stretch>
        </p:blipFill>
        <p:spPr>
          <a:xfrm>
            <a:off x="2941684" y="3775892"/>
            <a:ext cx="2226628" cy="934016"/>
          </a:xfrm>
          <a:prstGeom prst="rect">
            <a:avLst/>
          </a:prstGeom>
        </p:spPr>
      </p:pic>
      <p:pic>
        <p:nvPicPr>
          <p:cNvPr id="12" name="Picture 11">
            <a:extLst>
              <a:ext uri="{FF2B5EF4-FFF2-40B4-BE49-F238E27FC236}">
                <a16:creationId xmlns:a16="http://schemas.microsoft.com/office/drawing/2014/main" id="{1A0C24B3-B68B-42C0-BD90-6B833D32A7AC}"/>
              </a:ext>
            </a:extLst>
          </p:cNvPr>
          <p:cNvPicPr>
            <a:picLocks noChangeAspect="1"/>
          </p:cNvPicPr>
          <p:nvPr/>
        </p:nvPicPr>
        <p:blipFill>
          <a:blip r:embed="rId7"/>
          <a:stretch>
            <a:fillRect/>
          </a:stretch>
        </p:blipFill>
        <p:spPr>
          <a:xfrm>
            <a:off x="2921613" y="5335276"/>
            <a:ext cx="5572148" cy="603046"/>
          </a:xfrm>
          <a:prstGeom prst="rect">
            <a:avLst/>
          </a:prstGeom>
        </p:spPr>
      </p:pic>
      <p:pic>
        <p:nvPicPr>
          <p:cNvPr id="13" name="Picture 12">
            <a:extLst>
              <a:ext uri="{FF2B5EF4-FFF2-40B4-BE49-F238E27FC236}">
                <a16:creationId xmlns:a16="http://schemas.microsoft.com/office/drawing/2014/main" id="{6760DD42-75AB-4E9B-A6A1-E5CA8A1317C2}"/>
              </a:ext>
            </a:extLst>
          </p:cNvPr>
          <p:cNvPicPr>
            <a:picLocks noChangeAspect="1"/>
          </p:cNvPicPr>
          <p:nvPr/>
        </p:nvPicPr>
        <p:blipFill>
          <a:blip r:embed="rId8"/>
          <a:stretch>
            <a:fillRect/>
          </a:stretch>
        </p:blipFill>
        <p:spPr>
          <a:xfrm>
            <a:off x="2921613" y="5868300"/>
            <a:ext cx="3677718" cy="704244"/>
          </a:xfrm>
          <a:prstGeom prst="rect">
            <a:avLst/>
          </a:prstGeom>
        </p:spPr>
      </p:pic>
      <p:pic>
        <p:nvPicPr>
          <p:cNvPr id="14" name="Picture 13">
            <a:extLst>
              <a:ext uri="{FF2B5EF4-FFF2-40B4-BE49-F238E27FC236}">
                <a16:creationId xmlns:a16="http://schemas.microsoft.com/office/drawing/2014/main" id="{AEC53232-7470-4701-881A-8A4BE9BECB0E}"/>
              </a:ext>
            </a:extLst>
          </p:cNvPr>
          <p:cNvPicPr>
            <a:picLocks noChangeAspect="1"/>
          </p:cNvPicPr>
          <p:nvPr/>
        </p:nvPicPr>
        <p:blipFill>
          <a:blip r:embed="rId9"/>
          <a:stretch>
            <a:fillRect/>
          </a:stretch>
        </p:blipFill>
        <p:spPr>
          <a:xfrm>
            <a:off x="7404777" y="5912636"/>
            <a:ext cx="2036199" cy="533681"/>
          </a:xfrm>
          <a:prstGeom prst="rect">
            <a:avLst/>
          </a:prstGeom>
        </p:spPr>
      </p:pic>
      <p:sp>
        <p:nvSpPr>
          <p:cNvPr id="16" name="Rectangle 15">
            <a:extLst>
              <a:ext uri="{FF2B5EF4-FFF2-40B4-BE49-F238E27FC236}">
                <a16:creationId xmlns:a16="http://schemas.microsoft.com/office/drawing/2014/main" id="{335BE152-3138-4BAF-AAEA-F4DFD86AEA00}"/>
              </a:ext>
            </a:extLst>
          </p:cNvPr>
          <p:cNvSpPr/>
          <p:nvPr/>
        </p:nvSpPr>
        <p:spPr>
          <a:xfrm>
            <a:off x="6494986" y="5994811"/>
            <a:ext cx="962454" cy="369332"/>
          </a:xfrm>
          <a:prstGeom prst="rect">
            <a:avLst/>
          </a:prstGeom>
        </p:spPr>
        <p:txBody>
          <a:bodyPr wrap="square">
            <a:spAutoFit/>
          </a:bodyPr>
          <a:lstStyle/>
          <a:p>
            <a:pPr lvl="0"/>
            <a:r>
              <a:rPr lang="en-US" dirty="0"/>
              <a:t>where:</a:t>
            </a:r>
          </a:p>
        </p:txBody>
      </p:sp>
    </p:spTree>
    <p:extLst>
      <p:ext uri="{BB962C8B-B14F-4D97-AF65-F5344CB8AC3E}">
        <p14:creationId xmlns:p14="http://schemas.microsoft.com/office/powerpoint/2010/main" val="474906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moments (Ensemble Kalman filter) </a:t>
            </a:r>
          </a:p>
        </p:txBody>
      </p:sp>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753872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Zwart et al. 2019; </a:t>
            </a:r>
            <a:r>
              <a:rPr lang="en-US" sz="1400" dirty="0" err="1"/>
              <a:t>Evensen</a:t>
            </a:r>
            <a:r>
              <a:rPr lang="en-US" sz="1400" dirty="0"/>
              <a:t> 1994; thenounproject.com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gaussian error distributions</a:t>
            </a:r>
          </a:p>
        </p:txBody>
      </p:sp>
      <p:sp>
        <p:nvSpPr>
          <p:cNvPr id="15" name="Rectangle 14">
            <a:extLst>
              <a:ext uri="{FF2B5EF4-FFF2-40B4-BE49-F238E27FC236}">
                <a16:creationId xmlns:a16="http://schemas.microsoft.com/office/drawing/2014/main" id="{EB244795-6869-47FC-98EA-86D42D57F194}"/>
              </a:ext>
            </a:extLst>
          </p:cNvPr>
          <p:cNvSpPr/>
          <p:nvPr/>
        </p:nvSpPr>
        <p:spPr>
          <a:xfrm>
            <a:off x="838202" y="3533494"/>
            <a:ext cx="4323078" cy="2308324"/>
          </a:xfrm>
          <a:prstGeom prst="rect">
            <a:avLst/>
          </a:prstGeom>
        </p:spPr>
        <p:txBody>
          <a:bodyPr wrap="square">
            <a:spAutoFit/>
          </a:bodyPr>
          <a:lstStyle/>
          <a:p>
            <a:pPr lvl="0"/>
            <a:r>
              <a:rPr lang="en-US" dirty="0"/>
              <a:t>Pros:</a:t>
            </a:r>
          </a:p>
          <a:p>
            <a:pPr marL="285750" lvl="0" indent="-285750">
              <a:buFontTx/>
              <a:buChar char="-"/>
            </a:pPr>
            <a:r>
              <a:rPr lang="en-US" dirty="0"/>
              <a:t>Good for non-linear models</a:t>
            </a:r>
          </a:p>
          <a:p>
            <a:pPr marL="285750" lvl="0" indent="-285750">
              <a:buFontTx/>
              <a:buChar char="-"/>
            </a:pPr>
            <a:r>
              <a:rPr lang="en-US" dirty="0"/>
              <a:t>Simple to implement </a:t>
            </a:r>
          </a:p>
          <a:p>
            <a:pPr marL="285750" lvl="0" indent="-285750">
              <a:buFontTx/>
              <a:buChar char="-"/>
            </a:pPr>
            <a:r>
              <a:rPr lang="en-US" dirty="0"/>
              <a:t>Adding sources of error is easy </a:t>
            </a:r>
          </a:p>
          <a:p>
            <a:pPr lvl="0"/>
            <a:endParaRPr lang="en-US" dirty="0"/>
          </a:p>
          <a:p>
            <a:pPr lvl="0"/>
            <a:r>
              <a:rPr lang="en-US" dirty="0"/>
              <a:t>Cons: </a:t>
            </a:r>
          </a:p>
          <a:p>
            <a:pPr marL="285750" lvl="0" indent="-285750">
              <a:buFontTx/>
              <a:buChar char="-"/>
            </a:pPr>
            <a:r>
              <a:rPr lang="en-US" dirty="0"/>
              <a:t>Gaussian error assumption  </a:t>
            </a:r>
          </a:p>
          <a:p>
            <a:pPr marL="285750" lvl="0" indent="-285750">
              <a:buFontTx/>
              <a:buChar char="-"/>
            </a:pPr>
            <a:r>
              <a:rPr lang="en-US" dirty="0"/>
              <a:t>Slower than analytical moments</a:t>
            </a:r>
          </a:p>
        </p:txBody>
      </p:sp>
      <p:pic>
        <p:nvPicPr>
          <p:cNvPr id="17" name="Picture 16">
            <a:extLst>
              <a:ext uri="{FF2B5EF4-FFF2-40B4-BE49-F238E27FC236}">
                <a16:creationId xmlns:a16="http://schemas.microsoft.com/office/drawing/2014/main" id="{E8EC9FD4-5CB3-4127-9DE6-416B07188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62" y="2346960"/>
            <a:ext cx="2164080" cy="2164080"/>
          </a:xfrm>
          <a:prstGeom prst="rect">
            <a:avLst/>
          </a:prstGeom>
        </p:spPr>
      </p:pic>
      <p:pic>
        <p:nvPicPr>
          <p:cNvPr id="19" name="Picture 18">
            <a:extLst>
              <a:ext uri="{FF2B5EF4-FFF2-40B4-BE49-F238E27FC236}">
                <a16:creationId xmlns:a16="http://schemas.microsoft.com/office/drawing/2014/main" id="{EBF9B690-CEBF-4DAA-9FB1-155944518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5719" y="2864388"/>
            <a:ext cx="2164080" cy="2164080"/>
          </a:xfrm>
          <a:prstGeom prst="rect">
            <a:avLst/>
          </a:prstGeom>
        </p:spPr>
      </p:pic>
      <p:pic>
        <p:nvPicPr>
          <p:cNvPr id="21" name="Picture 20">
            <a:extLst>
              <a:ext uri="{FF2B5EF4-FFF2-40B4-BE49-F238E27FC236}">
                <a16:creationId xmlns:a16="http://schemas.microsoft.com/office/drawing/2014/main" id="{A73829EB-3995-4D69-8C7D-2C45FCD2F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7439" y="3993613"/>
            <a:ext cx="2748280" cy="2748280"/>
          </a:xfrm>
          <a:prstGeom prst="rect">
            <a:avLst/>
          </a:prstGeom>
        </p:spPr>
      </p:pic>
    </p:spTree>
    <p:extLst>
      <p:ext uri="{BB962C8B-B14F-4D97-AF65-F5344CB8AC3E}">
        <p14:creationId xmlns:p14="http://schemas.microsoft.com/office/powerpoint/2010/main" val="614664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distribution (Particle filter) </a:t>
            </a:r>
          </a:p>
        </p:txBody>
      </p:sp>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753872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a:t>
            </a:r>
          </a:p>
        </p:txBody>
      </p:sp>
      <p:pic>
        <p:nvPicPr>
          <p:cNvPr id="2" name="Picture 1">
            <a:extLst>
              <a:ext uri="{FF2B5EF4-FFF2-40B4-BE49-F238E27FC236}">
                <a16:creationId xmlns:a16="http://schemas.microsoft.com/office/drawing/2014/main" id="{D241B789-CB6D-4D69-AD69-E810C4BE1518}"/>
              </a:ext>
            </a:extLst>
          </p:cNvPr>
          <p:cNvPicPr>
            <a:picLocks noChangeAspect="1"/>
          </p:cNvPicPr>
          <p:nvPr/>
        </p:nvPicPr>
        <p:blipFill>
          <a:blip r:embed="rId3"/>
          <a:stretch>
            <a:fillRect/>
          </a:stretch>
        </p:blipFill>
        <p:spPr>
          <a:xfrm>
            <a:off x="5994400" y="2647549"/>
            <a:ext cx="4023360" cy="3689903"/>
          </a:xfrm>
          <a:prstGeom prst="rect">
            <a:avLst/>
          </a:prstGeom>
        </p:spPr>
      </p:pic>
      <p:sp>
        <p:nvSpPr>
          <p:cNvPr id="12" name="Rectangle 11">
            <a:extLst>
              <a:ext uri="{FF2B5EF4-FFF2-40B4-BE49-F238E27FC236}">
                <a16:creationId xmlns:a16="http://schemas.microsoft.com/office/drawing/2014/main" id="{F763102B-4AF6-465A-B6F4-46469707EF0B}"/>
              </a:ext>
            </a:extLst>
          </p:cNvPr>
          <p:cNvSpPr/>
          <p:nvPr/>
        </p:nvSpPr>
        <p:spPr>
          <a:xfrm>
            <a:off x="838202" y="3533494"/>
            <a:ext cx="4323078" cy="2308324"/>
          </a:xfrm>
          <a:prstGeom prst="rect">
            <a:avLst/>
          </a:prstGeom>
        </p:spPr>
        <p:txBody>
          <a:bodyPr wrap="square">
            <a:spAutoFit/>
          </a:bodyPr>
          <a:lstStyle/>
          <a:p>
            <a:pPr lvl="0"/>
            <a:r>
              <a:rPr lang="en-US" dirty="0"/>
              <a:t>Pros:</a:t>
            </a:r>
          </a:p>
          <a:p>
            <a:pPr marL="285750" lvl="0" indent="-285750">
              <a:buFontTx/>
              <a:buChar char="-"/>
            </a:pPr>
            <a:r>
              <a:rPr lang="en-US" dirty="0"/>
              <a:t>Good for non-linear models</a:t>
            </a:r>
          </a:p>
          <a:p>
            <a:pPr marL="285750" lvl="0" indent="-285750">
              <a:buFontTx/>
              <a:buChar char="-"/>
            </a:pPr>
            <a:r>
              <a:rPr lang="en-US" dirty="0"/>
              <a:t>Simple to implement </a:t>
            </a:r>
          </a:p>
          <a:p>
            <a:pPr marL="285750" lvl="0" indent="-285750">
              <a:buFontTx/>
              <a:buChar char="-"/>
            </a:pPr>
            <a:r>
              <a:rPr lang="en-US" dirty="0"/>
              <a:t>Adding sources of error is easy </a:t>
            </a:r>
          </a:p>
          <a:p>
            <a:pPr marL="285750" lvl="0" indent="-285750">
              <a:buFontTx/>
              <a:buChar char="-"/>
            </a:pPr>
            <a:r>
              <a:rPr lang="en-US" dirty="0"/>
              <a:t>Fully Bayesian </a:t>
            </a:r>
          </a:p>
          <a:p>
            <a:pPr lvl="0"/>
            <a:endParaRPr lang="en-US" dirty="0"/>
          </a:p>
          <a:p>
            <a:pPr lvl="0"/>
            <a:r>
              <a:rPr lang="en-US" dirty="0"/>
              <a:t>Cons: </a:t>
            </a:r>
          </a:p>
          <a:p>
            <a:pPr marL="285750" lvl="0" indent="-285750">
              <a:buFontTx/>
              <a:buChar char="-"/>
            </a:pPr>
            <a:r>
              <a:rPr lang="en-US" dirty="0"/>
              <a:t>Slow</a:t>
            </a:r>
          </a:p>
        </p:txBody>
      </p:sp>
    </p:spTree>
    <p:extLst>
      <p:ext uri="{BB962C8B-B14F-4D97-AF65-F5344CB8AC3E}">
        <p14:creationId xmlns:p14="http://schemas.microsoft.com/office/powerpoint/2010/main" val="2488612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a:t>
            </a:r>
          </a:p>
        </p:txBody>
      </p:sp>
      <p:pic>
        <p:nvPicPr>
          <p:cNvPr id="5122" name="Picture 2" descr="Image result for dataone">
            <a:extLst>
              <a:ext uri="{FF2B5EF4-FFF2-40B4-BE49-F238E27FC236}">
                <a16:creationId xmlns:a16="http://schemas.microsoft.com/office/drawing/2014/main" id="{2025E62E-8DFB-4591-9E7A-58D142FE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719" y="2829970"/>
            <a:ext cx="2814322" cy="938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water scientist">
            <a:extLst>
              <a:ext uri="{FF2B5EF4-FFF2-40B4-BE49-F238E27FC236}">
                <a16:creationId xmlns:a16="http://schemas.microsoft.com/office/drawing/2014/main" id="{5ABAA03C-B0FD-4D36-9221-73FE23C010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32" t="8201"/>
          <a:stretch/>
        </p:blipFill>
        <p:spPr bwMode="auto">
          <a:xfrm>
            <a:off x="838202" y="2539141"/>
            <a:ext cx="1512095" cy="177886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D2E3D8-BE86-4B05-8422-89B7F6C953FE}"/>
              </a:ext>
            </a:extLst>
          </p:cNvPr>
          <p:cNvSpPr txBox="1"/>
          <p:nvPr/>
        </p:nvSpPr>
        <p:spPr>
          <a:xfrm>
            <a:off x="711200" y="1759337"/>
            <a:ext cx="5730240" cy="707886"/>
          </a:xfrm>
          <a:prstGeom prst="rect">
            <a:avLst/>
          </a:prstGeom>
          <a:noFill/>
        </p:spPr>
        <p:txBody>
          <a:bodyPr wrap="square" rtlCol="0">
            <a:spAutoFit/>
          </a:bodyPr>
          <a:lstStyle/>
          <a:p>
            <a:pPr algn="ctr"/>
            <a:r>
              <a:rPr lang="en-US" sz="4000" dirty="0"/>
              <a:t>Sources </a:t>
            </a:r>
          </a:p>
        </p:txBody>
      </p:sp>
      <p:sp>
        <p:nvSpPr>
          <p:cNvPr id="10" name="TextBox 9">
            <a:extLst>
              <a:ext uri="{FF2B5EF4-FFF2-40B4-BE49-F238E27FC236}">
                <a16:creationId xmlns:a16="http://schemas.microsoft.com/office/drawing/2014/main" id="{61C3CC0D-D30A-4C0A-9623-B946004E8D09}"/>
              </a:ext>
            </a:extLst>
          </p:cNvPr>
          <p:cNvSpPr txBox="1"/>
          <p:nvPr/>
        </p:nvSpPr>
        <p:spPr>
          <a:xfrm>
            <a:off x="6441440" y="1682655"/>
            <a:ext cx="5730240" cy="707886"/>
          </a:xfrm>
          <a:prstGeom prst="rect">
            <a:avLst/>
          </a:prstGeom>
          <a:noFill/>
        </p:spPr>
        <p:txBody>
          <a:bodyPr wrap="square" rtlCol="0">
            <a:spAutoFit/>
          </a:bodyPr>
          <a:lstStyle/>
          <a:p>
            <a:pPr algn="ctr"/>
            <a:r>
              <a:rPr lang="en-US" sz="4000" dirty="0"/>
              <a:t>Storage</a:t>
            </a:r>
          </a:p>
        </p:txBody>
      </p:sp>
      <p:pic>
        <p:nvPicPr>
          <p:cNvPr id="5124" name="Picture 4" descr="Image result for nldas">
            <a:extLst>
              <a:ext uri="{FF2B5EF4-FFF2-40B4-BE49-F238E27FC236}">
                <a16:creationId xmlns:a16="http://schemas.microsoft.com/office/drawing/2014/main" id="{3C041FE9-E7DB-4CD9-91A6-842C04669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745" y="3890700"/>
            <a:ext cx="2222813" cy="24421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excel">
            <a:extLst>
              <a:ext uri="{FF2B5EF4-FFF2-40B4-BE49-F238E27FC236}">
                <a16:creationId xmlns:a16="http://schemas.microsoft.com/office/drawing/2014/main" id="{16403931-E66F-4C18-AA11-18A8CA99F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0560" y="2533758"/>
            <a:ext cx="2458720" cy="12985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amazon cloud">
            <a:extLst>
              <a:ext uri="{FF2B5EF4-FFF2-40B4-BE49-F238E27FC236}">
                <a16:creationId xmlns:a16="http://schemas.microsoft.com/office/drawing/2014/main" id="{4E07F5F1-4B7D-44A5-B188-93CC96568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7849" y="4846955"/>
            <a:ext cx="30480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postgres">
            <a:extLst>
              <a:ext uri="{FF2B5EF4-FFF2-40B4-BE49-F238E27FC236}">
                <a16:creationId xmlns:a16="http://schemas.microsoft.com/office/drawing/2014/main" id="{7E8E506F-5D6A-4F1E-88AC-EF5AF4B6F0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3919" y="3394486"/>
            <a:ext cx="1894205" cy="14232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8BF7833-5477-44F2-8839-C992D8ECABF8}"/>
              </a:ext>
            </a:extLst>
          </p:cNvPr>
          <p:cNvPicPr>
            <a:picLocks noChangeAspect="1"/>
          </p:cNvPicPr>
          <p:nvPr/>
        </p:nvPicPr>
        <p:blipFill>
          <a:blip r:embed="rId9"/>
          <a:stretch>
            <a:fillRect/>
          </a:stretch>
        </p:blipFill>
        <p:spPr>
          <a:xfrm>
            <a:off x="2725382" y="2554123"/>
            <a:ext cx="6154221" cy="3778732"/>
          </a:xfrm>
          <a:prstGeom prst="rect">
            <a:avLst/>
          </a:prstGeom>
        </p:spPr>
      </p:pic>
      <p:sp>
        <p:nvSpPr>
          <p:cNvPr id="15" name="TextBox 14">
            <a:extLst>
              <a:ext uri="{FF2B5EF4-FFF2-40B4-BE49-F238E27FC236}">
                <a16:creationId xmlns:a16="http://schemas.microsoft.com/office/drawing/2014/main" id="{C040364F-F6E2-4502-8056-15AC629A8006}"/>
              </a:ext>
            </a:extLst>
          </p:cNvPr>
          <p:cNvSpPr txBox="1"/>
          <p:nvPr/>
        </p:nvSpPr>
        <p:spPr>
          <a:xfrm>
            <a:off x="172720" y="6517779"/>
            <a:ext cx="7538720" cy="307777"/>
          </a:xfrm>
          <a:prstGeom prst="rect">
            <a:avLst/>
          </a:prstGeom>
          <a:noFill/>
        </p:spPr>
        <p:txBody>
          <a:bodyPr wrap="square" rtlCol="0">
            <a:spAutoFit/>
          </a:bodyPr>
          <a:lstStyle/>
          <a:p>
            <a:r>
              <a:rPr lang="en-US" sz="1400" dirty="0"/>
              <a:t>Read et al. 2015 </a:t>
            </a:r>
            <a:r>
              <a:rPr lang="en-US" sz="1400" dirty="0" err="1"/>
              <a:t>doi</a:t>
            </a:r>
            <a:r>
              <a:rPr lang="en-US" sz="1400" dirty="0"/>
              <a:t>: 10.1111/ecog.01880 </a:t>
            </a:r>
          </a:p>
        </p:txBody>
      </p:sp>
    </p:spTree>
    <p:extLst>
      <p:ext uri="{BB962C8B-B14F-4D97-AF65-F5344CB8AC3E}">
        <p14:creationId xmlns:p14="http://schemas.microsoft.com/office/powerpoint/2010/main" val="21783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Common data standards </a:t>
            </a:r>
          </a:p>
        </p:txBody>
      </p:sp>
      <p:sp>
        <p:nvSpPr>
          <p:cNvPr id="7" name="Rectangle 6">
            <a:extLst>
              <a:ext uri="{FF2B5EF4-FFF2-40B4-BE49-F238E27FC236}">
                <a16:creationId xmlns:a16="http://schemas.microsoft.com/office/drawing/2014/main" id="{DF8FE127-71BA-4838-BB79-92DBB0F3A476}"/>
              </a:ext>
            </a:extLst>
          </p:cNvPr>
          <p:cNvSpPr/>
          <p:nvPr/>
        </p:nvSpPr>
        <p:spPr>
          <a:xfrm>
            <a:off x="74311" y="6373614"/>
            <a:ext cx="4498154" cy="369332"/>
          </a:xfrm>
          <a:prstGeom prst="rect">
            <a:avLst/>
          </a:prstGeom>
        </p:spPr>
        <p:txBody>
          <a:bodyPr wrap="none">
            <a:spAutoFit/>
          </a:bodyPr>
          <a:lstStyle/>
          <a:p>
            <a:r>
              <a:rPr lang="en-US" dirty="0"/>
              <a:t>https://csdms.colorado.edu/wiki/Main_Page; </a:t>
            </a:r>
          </a:p>
        </p:txBody>
      </p:sp>
      <p:sp>
        <p:nvSpPr>
          <p:cNvPr id="8" name="Rectangle 7">
            <a:extLst>
              <a:ext uri="{FF2B5EF4-FFF2-40B4-BE49-F238E27FC236}">
                <a16:creationId xmlns:a16="http://schemas.microsoft.com/office/drawing/2014/main" id="{F792034A-F900-4F3B-93FB-E9D3EBDE037B}"/>
              </a:ext>
            </a:extLst>
          </p:cNvPr>
          <p:cNvSpPr/>
          <p:nvPr/>
        </p:nvSpPr>
        <p:spPr>
          <a:xfrm>
            <a:off x="4422940" y="6373614"/>
            <a:ext cx="4240200" cy="369332"/>
          </a:xfrm>
          <a:prstGeom prst="rect">
            <a:avLst/>
          </a:prstGeom>
        </p:spPr>
        <p:txBody>
          <a:bodyPr wrap="none">
            <a:spAutoFit/>
          </a:bodyPr>
          <a:lstStyle/>
          <a:p>
            <a:r>
              <a:rPr lang="en-US" dirty="0"/>
              <a:t>https://bmi-spec.readthedocs.io/en/latest/</a:t>
            </a:r>
          </a:p>
        </p:txBody>
      </p:sp>
      <p:pic>
        <p:nvPicPr>
          <p:cNvPr id="16386" name="Picture 2" descr="https://csdms.colorado.edu/mediawiki/images/CSDMS-logo-color-tagline-ver_high.png">
            <a:extLst>
              <a:ext uri="{FF2B5EF4-FFF2-40B4-BE49-F238E27FC236}">
                <a16:creationId xmlns:a16="http://schemas.microsoft.com/office/drawing/2014/main" id="{D3B11A1D-4E2D-47B9-861A-1F768AA55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04" y="2708766"/>
            <a:ext cx="2798445" cy="2920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E25E88-E89D-4A1E-857C-C1D358205A40}"/>
              </a:ext>
            </a:extLst>
          </p:cNvPr>
          <p:cNvSpPr/>
          <p:nvPr/>
        </p:nvSpPr>
        <p:spPr>
          <a:xfrm>
            <a:off x="5867172" y="3429000"/>
            <a:ext cx="3347840" cy="369332"/>
          </a:xfrm>
          <a:prstGeom prst="rect">
            <a:avLst/>
          </a:prstGeom>
        </p:spPr>
        <p:txBody>
          <a:bodyPr wrap="none">
            <a:spAutoFit/>
          </a:bodyPr>
          <a:lstStyle/>
          <a:p>
            <a:r>
              <a:rPr lang="en-US" dirty="0" err="1"/>
              <a:t>snowpack_bottom__temperature</a:t>
            </a:r>
            <a:endParaRPr lang="en-US" dirty="0"/>
          </a:p>
        </p:txBody>
      </p:sp>
      <p:sp>
        <p:nvSpPr>
          <p:cNvPr id="13" name="Rectangle 12">
            <a:extLst>
              <a:ext uri="{FF2B5EF4-FFF2-40B4-BE49-F238E27FC236}">
                <a16:creationId xmlns:a16="http://schemas.microsoft.com/office/drawing/2014/main" id="{BFA70B69-4681-49A8-91B7-E6B1DC90610B}"/>
              </a:ext>
            </a:extLst>
          </p:cNvPr>
          <p:cNvSpPr/>
          <p:nvPr/>
        </p:nvSpPr>
        <p:spPr>
          <a:xfrm>
            <a:off x="5867172" y="3984159"/>
            <a:ext cx="3769815" cy="369332"/>
          </a:xfrm>
          <a:prstGeom prst="rect">
            <a:avLst/>
          </a:prstGeom>
        </p:spPr>
        <p:txBody>
          <a:bodyPr wrap="none">
            <a:spAutoFit/>
          </a:bodyPr>
          <a:lstStyle/>
          <a:p>
            <a:r>
              <a:rPr lang="en-US" dirty="0" err="1"/>
              <a:t>channel_bottom_water_flow__speed</a:t>
            </a:r>
            <a:r>
              <a:rPr lang="en-US" dirty="0"/>
              <a:t> </a:t>
            </a:r>
          </a:p>
        </p:txBody>
      </p:sp>
      <p:sp>
        <p:nvSpPr>
          <p:cNvPr id="14" name="Rectangle 13">
            <a:extLst>
              <a:ext uri="{FF2B5EF4-FFF2-40B4-BE49-F238E27FC236}">
                <a16:creationId xmlns:a16="http://schemas.microsoft.com/office/drawing/2014/main" id="{8DB37385-2D57-4236-9A57-F2A3B5C84972}"/>
              </a:ext>
            </a:extLst>
          </p:cNvPr>
          <p:cNvSpPr/>
          <p:nvPr/>
        </p:nvSpPr>
        <p:spPr>
          <a:xfrm>
            <a:off x="5867172" y="4716641"/>
            <a:ext cx="3099759" cy="369332"/>
          </a:xfrm>
          <a:prstGeom prst="rect">
            <a:avLst/>
          </a:prstGeom>
        </p:spPr>
        <p:txBody>
          <a:bodyPr wrap="none">
            <a:spAutoFit/>
          </a:bodyPr>
          <a:lstStyle/>
          <a:p>
            <a:r>
              <a:rPr lang="en-US" dirty="0"/>
              <a:t>chocolate__</a:t>
            </a:r>
            <a:r>
              <a:rPr lang="en-US" dirty="0" err="1"/>
              <a:t>thermal_diffusivity</a:t>
            </a:r>
            <a:endParaRPr lang="en-US" dirty="0"/>
          </a:p>
        </p:txBody>
      </p:sp>
      <p:sp>
        <p:nvSpPr>
          <p:cNvPr id="18" name="TextBox 17">
            <a:extLst>
              <a:ext uri="{FF2B5EF4-FFF2-40B4-BE49-F238E27FC236}">
                <a16:creationId xmlns:a16="http://schemas.microsoft.com/office/drawing/2014/main" id="{651480B7-4A15-40E1-A8E3-62AAF527F314}"/>
              </a:ext>
            </a:extLst>
          </p:cNvPr>
          <p:cNvSpPr txBox="1"/>
          <p:nvPr/>
        </p:nvSpPr>
        <p:spPr>
          <a:xfrm>
            <a:off x="5817331" y="2687122"/>
            <a:ext cx="4084320" cy="553998"/>
          </a:xfrm>
          <a:prstGeom prst="rect">
            <a:avLst/>
          </a:prstGeom>
          <a:noFill/>
        </p:spPr>
        <p:txBody>
          <a:bodyPr wrap="square" rtlCol="0">
            <a:spAutoFit/>
          </a:bodyPr>
          <a:lstStyle/>
          <a:p>
            <a:r>
              <a:rPr lang="en-US" sz="3000" dirty="0"/>
              <a:t>Naming examples </a:t>
            </a:r>
          </a:p>
        </p:txBody>
      </p:sp>
    </p:spTree>
    <p:extLst>
      <p:ext uri="{BB962C8B-B14F-4D97-AF65-F5344CB8AC3E}">
        <p14:creationId xmlns:p14="http://schemas.microsoft.com/office/powerpoint/2010/main" val="3223371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Common data standards </a:t>
            </a:r>
          </a:p>
        </p:txBody>
      </p:sp>
      <p:sp>
        <p:nvSpPr>
          <p:cNvPr id="7" name="Rectangle 6">
            <a:extLst>
              <a:ext uri="{FF2B5EF4-FFF2-40B4-BE49-F238E27FC236}">
                <a16:creationId xmlns:a16="http://schemas.microsoft.com/office/drawing/2014/main" id="{DF8FE127-71BA-4838-BB79-92DBB0F3A476}"/>
              </a:ext>
            </a:extLst>
          </p:cNvPr>
          <p:cNvSpPr/>
          <p:nvPr/>
        </p:nvSpPr>
        <p:spPr>
          <a:xfrm>
            <a:off x="74311" y="6373614"/>
            <a:ext cx="4498154" cy="369332"/>
          </a:xfrm>
          <a:prstGeom prst="rect">
            <a:avLst/>
          </a:prstGeom>
        </p:spPr>
        <p:txBody>
          <a:bodyPr wrap="none">
            <a:spAutoFit/>
          </a:bodyPr>
          <a:lstStyle/>
          <a:p>
            <a:r>
              <a:rPr lang="en-US" dirty="0"/>
              <a:t>https://csdms.colorado.edu/wiki/Main_Page; </a:t>
            </a:r>
          </a:p>
        </p:txBody>
      </p:sp>
      <p:sp>
        <p:nvSpPr>
          <p:cNvPr id="8" name="Rectangle 7">
            <a:extLst>
              <a:ext uri="{FF2B5EF4-FFF2-40B4-BE49-F238E27FC236}">
                <a16:creationId xmlns:a16="http://schemas.microsoft.com/office/drawing/2014/main" id="{F792034A-F900-4F3B-93FB-E9D3EBDE037B}"/>
              </a:ext>
            </a:extLst>
          </p:cNvPr>
          <p:cNvSpPr/>
          <p:nvPr/>
        </p:nvSpPr>
        <p:spPr>
          <a:xfrm>
            <a:off x="4422940" y="6373614"/>
            <a:ext cx="4240200" cy="369332"/>
          </a:xfrm>
          <a:prstGeom prst="rect">
            <a:avLst/>
          </a:prstGeom>
        </p:spPr>
        <p:txBody>
          <a:bodyPr wrap="none">
            <a:spAutoFit/>
          </a:bodyPr>
          <a:lstStyle/>
          <a:p>
            <a:r>
              <a:rPr lang="en-US" dirty="0"/>
              <a:t>https://bmi-spec.readthedocs.io/en/latest/</a:t>
            </a:r>
          </a:p>
        </p:txBody>
      </p:sp>
      <p:grpSp>
        <p:nvGrpSpPr>
          <p:cNvPr id="10" name="Group 9">
            <a:extLst>
              <a:ext uri="{FF2B5EF4-FFF2-40B4-BE49-F238E27FC236}">
                <a16:creationId xmlns:a16="http://schemas.microsoft.com/office/drawing/2014/main" id="{03CBEC7E-BA18-41EF-A622-FBDD854C72CA}"/>
              </a:ext>
            </a:extLst>
          </p:cNvPr>
          <p:cNvGrpSpPr/>
          <p:nvPr/>
        </p:nvGrpSpPr>
        <p:grpSpPr>
          <a:xfrm>
            <a:off x="987115" y="3284755"/>
            <a:ext cx="2672545" cy="1707044"/>
            <a:chOff x="861275" y="4524275"/>
            <a:chExt cx="2672545" cy="1707044"/>
          </a:xfrm>
        </p:grpSpPr>
        <p:pic>
          <p:nvPicPr>
            <p:cNvPr id="9" name="Picture 8">
              <a:extLst>
                <a:ext uri="{FF2B5EF4-FFF2-40B4-BE49-F238E27FC236}">
                  <a16:creationId xmlns:a16="http://schemas.microsoft.com/office/drawing/2014/main" id="{B272C3FB-3B0C-46B8-93DC-F51495E20660}"/>
                </a:ext>
              </a:extLst>
            </p:cNvPr>
            <p:cNvPicPr>
              <a:picLocks noChangeAspect="1"/>
            </p:cNvPicPr>
            <p:nvPr/>
          </p:nvPicPr>
          <p:blipFill>
            <a:blip r:embed="rId3"/>
            <a:stretch>
              <a:fillRect/>
            </a:stretch>
          </p:blipFill>
          <p:spPr>
            <a:xfrm>
              <a:off x="861275" y="4524275"/>
              <a:ext cx="2672545" cy="1570981"/>
            </a:xfrm>
            <a:prstGeom prst="rect">
              <a:avLst/>
            </a:prstGeom>
          </p:spPr>
        </p:pic>
        <p:sp>
          <p:nvSpPr>
            <p:cNvPr id="3" name="Rectangle 2">
              <a:extLst>
                <a:ext uri="{FF2B5EF4-FFF2-40B4-BE49-F238E27FC236}">
                  <a16:creationId xmlns:a16="http://schemas.microsoft.com/office/drawing/2014/main" id="{D16834F8-C855-4D54-B974-C229AC857F35}"/>
                </a:ext>
              </a:extLst>
            </p:cNvPr>
            <p:cNvSpPr/>
            <p:nvPr/>
          </p:nvSpPr>
          <p:spPr>
            <a:xfrm>
              <a:off x="995937" y="5861987"/>
              <a:ext cx="2403222" cy="369332"/>
            </a:xfrm>
            <a:prstGeom prst="rect">
              <a:avLst/>
            </a:prstGeom>
          </p:spPr>
          <p:txBody>
            <a:bodyPr wrap="none">
              <a:spAutoFit/>
            </a:bodyPr>
            <a:lstStyle/>
            <a:p>
              <a:r>
                <a:rPr lang="en-US" dirty="0">
                  <a:solidFill>
                    <a:srgbClr val="000000"/>
                  </a:solidFill>
                  <a:latin typeface="Arial" panose="020B0604020202020204" pitchFamily="34" charset="0"/>
                </a:rPr>
                <a:t>Basic Model Interface</a:t>
              </a:r>
              <a:endParaRPr lang="en-US" dirty="0"/>
            </a:p>
          </p:txBody>
        </p:sp>
      </p:grpSp>
      <p:pic>
        <p:nvPicPr>
          <p:cNvPr id="15" name="Picture 14">
            <a:extLst>
              <a:ext uri="{FF2B5EF4-FFF2-40B4-BE49-F238E27FC236}">
                <a16:creationId xmlns:a16="http://schemas.microsoft.com/office/drawing/2014/main" id="{D8E1B8A0-0A39-4582-9797-AE6AE28FCF22}"/>
              </a:ext>
            </a:extLst>
          </p:cNvPr>
          <p:cNvPicPr>
            <a:picLocks noChangeAspect="1"/>
          </p:cNvPicPr>
          <p:nvPr/>
        </p:nvPicPr>
        <p:blipFill>
          <a:blip r:embed="rId4"/>
          <a:stretch>
            <a:fillRect/>
          </a:stretch>
        </p:blipFill>
        <p:spPr>
          <a:xfrm>
            <a:off x="4572465" y="2687122"/>
            <a:ext cx="5201438" cy="3119255"/>
          </a:xfrm>
          <a:prstGeom prst="rect">
            <a:avLst/>
          </a:prstGeom>
        </p:spPr>
      </p:pic>
    </p:spTree>
    <p:extLst>
      <p:ext uri="{BB962C8B-B14F-4D97-AF65-F5344CB8AC3E}">
        <p14:creationId xmlns:p14="http://schemas.microsoft.com/office/powerpoint/2010/main" val="398071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Assigning uncertainty </a:t>
            </a:r>
          </a:p>
        </p:txBody>
      </p:sp>
      <p:pic>
        <p:nvPicPr>
          <p:cNvPr id="2" name="Picture 1">
            <a:extLst>
              <a:ext uri="{FF2B5EF4-FFF2-40B4-BE49-F238E27FC236}">
                <a16:creationId xmlns:a16="http://schemas.microsoft.com/office/drawing/2014/main" id="{620645E1-FC83-4B9D-82DF-30D09A39FFC6}"/>
              </a:ext>
            </a:extLst>
          </p:cNvPr>
          <p:cNvPicPr>
            <a:picLocks noChangeAspect="1"/>
          </p:cNvPicPr>
          <p:nvPr/>
        </p:nvPicPr>
        <p:blipFill>
          <a:blip r:embed="rId3"/>
          <a:stretch>
            <a:fillRect/>
          </a:stretch>
        </p:blipFill>
        <p:spPr>
          <a:xfrm>
            <a:off x="6543072" y="2113280"/>
            <a:ext cx="5062777" cy="3942278"/>
          </a:xfrm>
          <a:prstGeom prst="rect">
            <a:avLst/>
          </a:prstGeom>
        </p:spPr>
      </p:pic>
      <p:sp>
        <p:nvSpPr>
          <p:cNvPr id="6" name="Rectangle 5">
            <a:extLst>
              <a:ext uri="{FF2B5EF4-FFF2-40B4-BE49-F238E27FC236}">
                <a16:creationId xmlns:a16="http://schemas.microsoft.com/office/drawing/2014/main" id="{546CEBF1-42CC-4659-AC2A-4692B4508C39}"/>
              </a:ext>
            </a:extLst>
          </p:cNvPr>
          <p:cNvSpPr/>
          <p:nvPr/>
        </p:nvSpPr>
        <p:spPr>
          <a:xfrm>
            <a:off x="5262880" y="6459459"/>
            <a:ext cx="7924800" cy="369332"/>
          </a:xfrm>
          <a:prstGeom prst="rect">
            <a:avLst/>
          </a:prstGeom>
        </p:spPr>
        <p:txBody>
          <a:bodyPr wrap="square">
            <a:spAutoFit/>
          </a:bodyPr>
          <a:lstStyle/>
          <a:p>
            <a:r>
              <a:rPr lang="en-US" dirty="0"/>
              <a:t>https://ecoforecast.org/wp-content/uploads/2019/07/05_Scenarios.pdf</a:t>
            </a:r>
          </a:p>
        </p:txBody>
      </p:sp>
      <p:sp>
        <p:nvSpPr>
          <p:cNvPr id="12" name="Freeform: Shape 11">
            <a:extLst>
              <a:ext uri="{FF2B5EF4-FFF2-40B4-BE49-F238E27FC236}">
                <a16:creationId xmlns:a16="http://schemas.microsoft.com/office/drawing/2014/main" id="{E51A9E9C-432B-443B-8C57-3C9CCFA805E2}"/>
              </a:ext>
            </a:extLst>
          </p:cNvPr>
          <p:cNvSpPr/>
          <p:nvPr/>
        </p:nvSpPr>
        <p:spPr>
          <a:xfrm rot="16200000">
            <a:off x="1803733" y="2610345"/>
            <a:ext cx="1787055" cy="3424365"/>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7. Make forecasts! </a:t>
            </a:r>
          </a:p>
        </p:txBody>
      </p:sp>
      <p:pic>
        <p:nvPicPr>
          <p:cNvPr id="3" name="Picture 2">
            <a:extLst>
              <a:ext uri="{FF2B5EF4-FFF2-40B4-BE49-F238E27FC236}">
                <a16:creationId xmlns:a16="http://schemas.microsoft.com/office/drawing/2014/main" id="{CDAC450D-9902-4FA4-9A20-CA07CBC7B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1135380"/>
            <a:ext cx="9646920" cy="5627370"/>
          </a:xfrm>
          <a:prstGeom prst="rect">
            <a:avLst/>
          </a:prstGeom>
        </p:spPr>
      </p:pic>
    </p:spTree>
    <p:extLst>
      <p:ext uri="{BB962C8B-B14F-4D97-AF65-F5344CB8AC3E}">
        <p14:creationId xmlns:p14="http://schemas.microsoft.com/office/powerpoint/2010/main" val="1466555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9B5211C1-C50E-47D4-A592-69DFBCED5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84" y="2511497"/>
            <a:ext cx="2366413" cy="2366413"/>
          </a:xfrm>
          <a:prstGeom prst="rect">
            <a:avLst/>
          </a:prstGeom>
        </p:spPr>
      </p:pic>
      <p:pic>
        <p:nvPicPr>
          <p:cNvPr id="1026" name="Picture 2" descr="Image result for thinking person cartoon">
            <a:extLst>
              <a:ext uri="{FF2B5EF4-FFF2-40B4-BE49-F238E27FC236}">
                <a16:creationId xmlns:a16="http://schemas.microsoft.com/office/drawing/2014/main" id="{D239DDDD-BF53-4EDE-A56D-8BCF19895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357" y="187103"/>
            <a:ext cx="2031603" cy="19638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scientists computer">
            <a:extLst>
              <a:ext uri="{FF2B5EF4-FFF2-40B4-BE49-F238E27FC236}">
                <a16:creationId xmlns:a16="http://schemas.microsoft.com/office/drawing/2014/main" id="{89C2AE72-4BEA-42DB-A3F9-89EFA326B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398" y="2511499"/>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7" name="Connector: Curved 16">
            <a:extLst>
              <a:ext uri="{FF2B5EF4-FFF2-40B4-BE49-F238E27FC236}">
                <a16:creationId xmlns:a16="http://schemas.microsoft.com/office/drawing/2014/main" id="{EE3CF822-D3CB-43E4-871C-3132E48533F0}"/>
              </a:ext>
            </a:extLst>
          </p:cNvPr>
          <p:cNvCxnSpPr>
            <a:cxnSpLocks/>
            <a:stCxn id="1026" idx="3"/>
            <a:endCxn id="19" idx="0"/>
          </p:cNvCxnSpPr>
          <p:nvPr/>
        </p:nvCxnSpPr>
        <p:spPr>
          <a:xfrm>
            <a:off x="8052958" y="1169045"/>
            <a:ext cx="2055076" cy="1342453"/>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9086D95-3BE1-4B74-A4BD-97AC2041DC06}"/>
              </a:ext>
            </a:extLst>
          </p:cNvPr>
          <p:cNvCxnSpPr>
            <a:cxnSpLocks/>
            <a:stCxn id="19" idx="2"/>
            <a:endCxn id="53" idx="3"/>
          </p:cNvCxnSpPr>
          <p:nvPr/>
        </p:nvCxnSpPr>
        <p:spPr>
          <a:xfrm rot="5400000">
            <a:off x="8605275" y="4073221"/>
            <a:ext cx="950449" cy="2055076"/>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EF8B306-AF0B-4CD0-B867-72913073810C}"/>
              </a:ext>
            </a:extLst>
          </p:cNvPr>
          <p:cNvCxnSpPr>
            <a:cxnSpLocks/>
            <a:endCxn id="1026" idx="1"/>
          </p:cNvCxnSpPr>
          <p:nvPr/>
        </p:nvCxnSpPr>
        <p:spPr>
          <a:xfrm rot="5400000" flipH="1" flipV="1">
            <a:off x="4269928" y="760068"/>
            <a:ext cx="1342453" cy="2160407"/>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8" descr="Image result for water scientist">
            <a:extLst>
              <a:ext uri="{FF2B5EF4-FFF2-40B4-BE49-F238E27FC236}">
                <a16:creationId xmlns:a16="http://schemas.microsoft.com/office/drawing/2014/main" id="{5B3C6240-AB11-43F6-9220-3D791A134E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32" t="8201"/>
          <a:stretch/>
        </p:blipFill>
        <p:spPr bwMode="auto">
          <a:xfrm>
            <a:off x="6232719" y="4505302"/>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8" name="Connector: Curved 57">
            <a:extLst>
              <a:ext uri="{FF2B5EF4-FFF2-40B4-BE49-F238E27FC236}">
                <a16:creationId xmlns:a16="http://schemas.microsoft.com/office/drawing/2014/main" id="{12BD6E07-D073-4B7C-97A8-38E0E9727E1D}"/>
              </a:ext>
            </a:extLst>
          </p:cNvPr>
          <p:cNvCxnSpPr>
            <a:cxnSpLocks/>
            <a:stCxn id="53" idx="1"/>
          </p:cNvCxnSpPr>
          <p:nvPr/>
        </p:nvCxnSpPr>
        <p:spPr>
          <a:xfrm rot="10800000">
            <a:off x="3860948" y="4880631"/>
            <a:ext cx="2371768" cy="695355"/>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38773E-6C0D-4620-BB8F-F0D4FD62E708}"/>
              </a:ext>
            </a:extLst>
          </p:cNvPr>
          <p:cNvSpPr txBox="1"/>
          <p:nvPr/>
        </p:nvSpPr>
        <p:spPr>
          <a:xfrm>
            <a:off x="6179018" y="3066530"/>
            <a:ext cx="1716277" cy="523220"/>
          </a:xfrm>
          <a:prstGeom prst="rect">
            <a:avLst/>
          </a:prstGeom>
          <a:noFill/>
        </p:spPr>
        <p:txBody>
          <a:bodyPr wrap="square" rtlCol="0">
            <a:spAutoFit/>
          </a:bodyPr>
          <a:lstStyle/>
          <a:p>
            <a:r>
              <a:rPr lang="en-US" sz="2800" dirty="0">
                <a:latin typeface="+mj-lt"/>
              </a:rPr>
              <a:t>Iteration</a:t>
            </a:r>
          </a:p>
        </p:txBody>
      </p:sp>
      <p:sp>
        <p:nvSpPr>
          <p:cNvPr id="21" name="Title 1">
            <a:extLst>
              <a:ext uri="{FF2B5EF4-FFF2-40B4-BE49-F238E27FC236}">
                <a16:creationId xmlns:a16="http://schemas.microsoft.com/office/drawing/2014/main" id="{13E82934-A462-4DDC-B7B4-FE2A80871829}"/>
              </a:ext>
            </a:extLst>
          </p:cNvPr>
          <p:cNvSpPr>
            <a:spLocks noGrp="1"/>
          </p:cNvSpPr>
          <p:nvPr>
            <p:ph type="title"/>
          </p:nvPr>
        </p:nvSpPr>
        <p:spPr>
          <a:xfrm>
            <a:off x="89211" y="-15145"/>
            <a:ext cx="4436919" cy="1040741"/>
          </a:xfrm>
        </p:spPr>
        <p:txBody>
          <a:bodyPr>
            <a:normAutofit/>
          </a:bodyPr>
          <a:lstStyle/>
          <a:p>
            <a:r>
              <a:rPr lang="en-US" dirty="0"/>
              <a:t>Why Forecast? </a:t>
            </a:r>
          </a:p>
        </p:txBody>
      </p:sp>
      <p:sp>
        <p:nvSpPr>
          <p:cNvPr id="22" name="TextBox 21">
            <a:extLst>
              <a:ext uri="{FF2B5EF4-FFF2-40B4-BE49-F238E27FC236}">
                <a16:creationId xmlns:a16="http://schemas.microsoft.com/office/drawing/2014/main" id="{AFD9D678-FD5A-485B-BB59-6044DBD42A9B}"/>
              </a:ext>
            </a:extLst>
          </p:cNvPr>
          <p:cNvSpPr txBox="1"/>
          <p:nvPr/>
        </p:nvSpPr>
        <p:spPr>
          <a:xfrm>
            <a:off x="156046" y="744380"/>
            <a:ext cx="4031491" cy="954107"/>
          </a:xfrm>
          <a:prstGeom prst="rect">
            <a:avLst/>
          </a:prstGeom>
          <a:noFill/>
        </p:spPr>
        <p:txBody>
          <a:bodyPr wrap="square" rtlCol="0">
            <a:spAutoFit/>
          </a:bodyPr>
          <a:lstStyle/>
          <a:p>
            <a:r>
              <a:rPr lang="en-US" sz="2800" dirty="0">
                <a:latin typeface="+mj-lt"/>
              </a:rPr>
              <a:t>Forecasts exemplify the scientific method</a:t>
            </a:r>
          </a:p>
        </p:txBody>
      </p:sp>
      <p:sp>
        <p:nvSpPr>
          <p:cNvPr id="23" name="TextBox 22">
            <a:extLst>
              <a:ext uri="{FF2B5EF4-FFF2-40B4-BE49-F238E27FC236}">
                <a16:creationId xmlns:a16="http://schemas.microsoft.com/office/drawing/2014/main" id="{28FCEF6C-63BD-4596-8B40-1A07C5D5BE13}"/>
              </a:ext>
            </a:extLst>
          </p:cNvPr>
          <p:cNvSpPr txBox="1"/>
          <p:nvPr/>
        </p:nvSpPr>
        <p:spPr>
          <a:xfrm>
            <a:off x="7871031" y="421273"/>
            <a:ext cx="2443848" cy="523220"/>
          </a:xfrm>
          <a:prstGeom prst="rect">
            <a:avLst/>
          </a:prstGeom>
          <a:noFill/>
        </p:spPr>
        <p:txBody>
          <a:bodyPr wrap="square" rtlCol="0">
            <a:spAutoFit/>
          </a:bodyPr>
          <a:lstStyle/>
          <a:p>
            <a:r>
              <a:rPr lang="en-US" sz="2800" dirty="0">
                <a:latin typeface="+mj-lt"/>
              </a:rPr>
              <a:t>Hypothesize</a:t>
            </a:r>
          </a:p>
        </p:txBody>
      </p:sp>
      <p:sp>
        <p:nvSpPr>
          <p:cNvPr id="24" name="TextBox 23">
            <a:extLst>
              <a:ext uri="{FF2B5EF4-FFF2-40B4-BE49-F238E27FC236}">
                <a16:creationId xmlns:a16="http://schemas.microsoft.com/office/drawing/2014/main" id="{BFD09C8D-3DC5-4BD0-B64C-E1581140C872}"/>
              </a:ext>
            </a:extLst>
          </p:cNvPr>
          <p:cNvSpPr txBox="1"/>
          <p:nvPr/>
        </p:nvSpPr>
        <p:spPr>
          <a:xfrm>
            <a:off x="9979636" y="4899265"/>
            <a:ext cx="1673391" cy="523220"/>
          </a:xfrm>
          <a:prstGeom prst="rect">
            <a:avLst/>
          </a:prstGeom>
          <a:noFill/>
        </p:spPr>
        <p:txBody>
          <a:bodyPr wrap="square" rtlCol="0">
            <a:spAutoFit/>
          </a:bodyPr>
          <a:lstStyle/>
          <a:p>
            <a:r>
              <a:rPr lang="en-US" sz="2800" dirty="0">
                <a:latin typeface="+mj-lt"/>
              </a:rPr>
              <a:t>Predict</a:t>
            </a:r>
          </a:p>
        </p:txBody>
      </p:sp>
      <p:sp>
        <p:nvSpPr>
          <p:cNvPr id="25" name="TextBox 24">
            <a:extLst>
              <a:ext uri="{FF2B5EF4-FFF2-40B4-BE49-F238E27FC236}">
                <a16:creationId xmlns:a16="http://schemas.microsoft.com/office/drawing/2014/main" id="{D17AC9C6-E450-44F9-BA55-34BC12551823}"/>
              </a:ext>
            </a:extLst>
          </p:cNvPr>
          <p:cNvSpPr txBox="1"/>
          <p:nvPr/>
        </p:nvSpPr>
        <p:spPr>
          <a:xfrm>
            <a:off x="4707482" y="5643150"/>
            <a:ext cx="1716277" cy="523220"/>
          </a:xfrm>
          <a:prstGeom prst="rect">
            <a:avLst/>
          </a:prstGeom>
          <a:noFill/>
        </p:spPr>
        <p:txBody>
          <a:bodyPr wrap="square" rtlCol="0">
            <a:spAutoFit/>
          </a:bodyPr>
          <a:lstStyle/>
          <a:p>
            <a:r>
              <a:rPr lang="en-US" sz="2800" dirty="0">
                <a:latin typeface="+mj-lt"/>
              </a:rPr>
              <a:t>Observe</a:t>
            </a:r>
          </a:p>
        </p:txBody>
      </p:sp>
      <p:sp>
        <p:nvSpPr>
          <p:cNvPr id="27" name="TextBox 26">
            <a:extLst>
              <a:ext uri="{FF2B5EF4-FFF2-40B4-BE49-F238E27FC236}">
                <a16:creationId xmlns:a16="http://schemas.microsoft.com/office/drawing/2014/main" id="{8B782916-15FD-4AA9-B707-B4D4E91B8BC0}"/>
              </a:ext>
            </a:extLst>
          </p:cNvPr>
          <p:cNvSpPr txBox="1"/>
          <p:nvPr/>
        </p:nvSpPr>
        <p:spPr>
          <a:xfrm>
            <a:off x="2601868" y="1838605"/>
            <a:ext cx="1716277" cy="523220"/>
          </a:xfrm>
          <a:prstGeom prst="rect">
            <a:avLst/>
          </a:prstGeom>
          <a:noFill/>
        </p:spPr>
        <p:txBody>
          <a:bodyPr wrap="square" rtlCol="0">
            <a:spAutoFit/>
          </a:bodyPr>
          <a:lstStyle/>
          <a:p>
            <a:r>
              <a:rPr lang="en-US" sz="2800" dirty="0">
                <a:latin typeface="+mj-lt"/>
              </a:rPr>
              <a:t>Analyze</a:t>
            </a:r>
          </a:p>
        </p:txBody>
      </p:sp>
    </p:spTree>
    <p:extLst>
      <p:ext uri="{BB962C8B-B14F-4D97-AF65-F5344CB8AC3E}">
        <p14:creationId xmlns:p14="http://schemas.microsoft.com/office/powerpoint/2010/main" val="629798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pic>
        <p:nvPicPr>
          <p:cNvPr id="9" name="Florence_video">
            <a:hlinkClick r:id="" action="ppaction://media"/>
            <a:extLst>
              <a:ext uri="{FF2B5EF4-FFF2-40B4-BE49-F238E27FC236}">
                <a16:creationId xmlns:a16="http://schemas.microsoft.com/office/drawing/2014/main" id="{13EBAB40-9144-4B4A-B335-4AC6CD0F0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3628" y="1300479"/>
            <a:ext cx="6312692" cy="5152731"/>
          </a:xfrm>
          <a:prstGeom prst="rect">
            <a:avLst/>
          </a:prstGeom>
        </p:spPr>
      </p:pic>
      <p:pic>
        <p:nvPicPr>
          <p:cNvPr id="3076" name="Picture 4" descr="Image result for hurricane spaghetti plot florence">
            <a:extLst>
              <a:ext uri="{FF2B5EF4-FFF2-40B4-BE49-F238E27FC236}">
                <a16:creationId xmlns:a16="http://schemas.microsoft.com/office/drawing/2014/main" id="{1CB1F5C7-C760-43C0-97FC-71FC39200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6320" y="1889760"/>
            <a:ext cx="4671655" cy="371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pic>
        <p:nvPicPr>
          <p:cNvPr id="3078" name="Picture 6" descr="Image result for hypothetical outcome plot">
            <a:extLst>
              <a:ext uri="{FF2B5EF4-FFF2-40B4-BE49-F238E27FC236}">
                <a16:creationId xmlns:a16="http://schemas.microsoft.com/office/drawing/2014/main" id="{30D5DA57-2450-4DB1-A778-F4D51DC85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87" y="2090582"/>
            <a:ext cx="10387625" cy="41672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004D99-71AB-4354-B0F6-AF35FC93E104}"/>
              </a:ext>
            </a:extLst>
          </p:cNvPr>
          <p:cNvSpPr txBox="1"/>
          <p:nvPr/>
        </p:nvSpPr>
        <p:spPr>
          <a:xfrm>
            <a:off x="731520" y="1630344"/>
            <a:ext cx="4775200" cy="553998"/>
          </a:xfrm>
          <a:prstGeom prst="rect">
            <a:avLst/>
          </a:prstGeom>
          <a:noFill/>
        </p:spPr>
        <p:txBody>
          <a:bodyPr wrap="square" rtlCol="0">
            <a:spAutoFit/>
          </a:bodyPr>
          <a:lstStyle/>
          <a:p>
            <a:r>
              <a:rPr lang="en-US" sz="3000" dirty="0"/>
              <a:t>Hypothetical outcome plot </a:t>
            </a:r>
          </a:p>
        </p:txBody>
      </p:sp>
    </p:spTree>
    <p:extLst>
      <p:ext uri="{BB962C8B-B14F-4D97-AF65-F5344CB8AC3E}">
        <p14:creationId xmlns:p14="http://schemas.microsoft.com/office/powerpoint/2010/main" val="2668049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sp>
        <p:nvSpPr>
          <p:cNvPr id="2" name="TextBox 1">
            <a:extLst>
              <a:ext uri="{FF2B5EF4-FFF2-40B4-BE49-F238E27FC236}">
                <a16:creationId xmlns:a16="http://schemas.microsoft.com/office/drawing/2014/main" id="{32004D99-71AB-4354-B0F6-AF35FC93E104}"/>
              </a:ext>
            </a:extLst>
          </p:cNvPr>
          <p:cNvSpPr txBox="1"/>
          <p:nvPr/>
        </p:nvSpPr>
        <p:spPr>
          <a:xfrm>
            <a:off x="731520" y="1630344"/>
            <a:ext cx="4775200" cy="553998"/>
          </a:xfrm>
          <a:prstGeom prst="rect">
            <a:avLst/>
          </a:prstGeom>
          <a:noFill/>
        </p:spPr>
        <p:txBody>
          <a:bodyPr wrap="square" rtlCol="0">
            <a:spAutoFit/>
          </a:bodyPr>
          <a:lstStyle/>
          <a:p>
            <a:r>
              <a:rPr lang="en-US" sz="3000" dirty="0"/>
              <a:t>Hypothetical outcome plot </a:t>
            </a:r>
          </a:p>
        </p:txBody>
      </p:sp>
      <p:sp>
        <p:nvSpPr>
          <p:cNvPr id="3" name="Rectangle 2">
            <a:extLst>
              <a:ext uri="{FF2B5EF4-FFF2-40B4-BE49-F238E27FC236}">
                <a16:creationId xmlns:a16="http://schemas.microsoft.com/office/drawing/2014/main" id="{763533E9-1937-4634-9350-6002715DB881}"/>
              </a:ext>
            </a:extLst>
          </p:cNvPr>
          <p:cNvSpPr/>
          <p:nvPr/>
        </p:nvSpPr>
        <p:spPr>
          <a:xfrm>
            <a:off x="365760" y="6459459"/>
            <a:ext cx="7762240" cy="369332"/>
          </a:xfrm>
          <a:prstGeom prst="rect">
            <a:avLst/>
          </a:prstGeom>
        </p:spPr>
        <p:txBody>
          <a:bodyPr wrap="square">
            <a:spAutoFit/>
          </a:bodyPr>
          <a:lstStyle/>
          <a:p>
            <a:r>
              <a:rPr lang="en-US" b="0" i="0" dirty="0">
                <a:solidFill>
                  <a:srgbClr val="000000"/>
                </a:solidFill>
                <a:effectLst/>
                <a:latin typeface="Times New Roman" panose="02020603050405020304" pitchFamily="18" charset="0"/>
              </a:rPr>
              <a:t>https://twitter.com/oecodynamics/status/1082226682164101122?s=20</a:t>
            </a:r>
            <a:endParaRPr lang="en-US" dirty="0"/>
          </a:p>
        </p:txBody>
      </p:sp>
      <p:pic>
        <p:nvPicPr>
          <p:cNvPr id="7" name="Picture 6">
            <a:extLst>
              <a:ext uri="{FF2B5EF4-FFF2-40B4-BE49-F238E27FC236}">
                <a16:creationId xmlns:a16="http://schemas.microsoft.com/office/drawing/2014/main" id="{C2E01F58-AACE-47FF-AD29-2E02490E4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2275248"/>
            <a:ext cx="4145280" cy="4145280"/>
          </a:xfrm>
          <a:prstGeom prst="rect">
            <a:avLst/>
          </a:prstGeom>
        </p:spPr>
      </p:pic>
      <p:grpSp>
        <p:nvGrpSpPr>
          <p:cNvPr id="9" name="Group 8">
            <a:extLst>
              <a:ext uri="{FF2B5EF4-FFF2-40B4-BE49-F238E27FC236}">
                <a16:creationId xmlns:a16="http://schemas.microsoft.com/office/drawing/2014/main" id="{E934CAE1-732C-4971-AF47-BED00AFFE018}"/>
              </a:ext>
            </a:extLst>
          </p:cNvPr>
          <p:cNvGrpSpPr/>
          <p:nvPr/>
        </p:nvGrpSpPr>
        <p:grpSpPr>
          <a:xfrm>
            <a:off x="8413080" y="1539438"/>
            <a:ext cx="1447777" cy="4507607"/>
            <a:chOff x="9488305" y="1408214"/>
            <a:chExt cx="1447777" cy="4507607"/>
          </a:xfrm>
        </p:grpSpPr>
        <p:pic>
          <p:nvPicPr>
            <p:cNvPr id="10" name="Picture 8" descr="Image result for weather icon iphone">
              <a:extLst>
                <a:ext uri="{FF2B5EF4-FFF2-40B4-BE49-F238E27FC236}">
                  <a16:creationId xmlns:a16="http://schemas.microsoft.com/office/drawing/2014/main" id="{276EF41C-D6B4-4DEA-AA1F-A707E5511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877" y="1408214"/>
              <a:ext cx="991215" cy="10330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iphone powerpoint image">
              <a:extLst>
                <a:ext uri="{FF2B5EF4-FFF2-40B4-BE49-F238E27FC236}">
                  <a16:creationId xmlns:a16="http://schemas.microsoft.com/office/drawing/2014/main" id="{AEE1CD8C-2EBC-44EF-97F0-2E2E6A992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8305" y="2885590"/>
              <a:ext cx="1447777" cy="3030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E308C62-80E5-4F09-8914-0B783DA468CC}"/>
                </a:ext>
              </a:extLst>
            </p:cNvPr>
            <p:cNvPicPr>
              <a:picLocks noChangeAspect="1"/>
            </p:cNvPicPr>
            <p:nvPr/>
          </p:nvPicPr>
          <p:blipFill rotWithShape="1">
            <a:blip r:embed="rId6"/>
            <a:srcRect r="31742"/>
            <a:stretch/>
          </p:blipFill>
          <p:spPr>
            <a:xfrm>
              <a:off x="9558218" y="3231166"/>
              <a:ext cx="1304525" cy="2325374"/>
            </a:xfrm>
            <a:prstGeom prst="rect">
              <a:avLst/>
            </a:prstGeom>
          </p:spPr>
        </p:pic>
      </p:grpSp>
    </p:spTree>
    <p:extLst>
      <p:ext uri="{BB962C8B-B14F-4D97-AF65-F5344CB8AC3E}">
        <p14:creationId xmlns:p14="http://schemas.microsoft.com/office/powerpoint/2010/main" val="34882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2" name="Picture 1">
            <a:extLst>
              <a:ext uri="{FF2B5EF4-FFF2-40B4-BE49-F238E27FC236}">
                <a16:creationId xmlns:a16="http://schemas.microsoft.com/office/drawing/2014/main" id="{2D9EA3B8-B119-4216-88E8-5EE1BA47E17D}"/>
              </a:ext>
            </a:extLst>
          </p:cNvPr>
          <p:cNvPicPr>
            <a:picLocks noChangeAspect="1"/>
          </p:cNvPicPr>
          <p:nvPr/>
        </p:nvPicPr>
        <p:blipFill rotWithShape="1">
          <a:blip r:embed="rId3"/>
          <a:srcRect t="1670" r="1803"/>
          <a:stretch/>
        </p:blipFill>
        <p:spPr>
          <a:xfrm>
            <a:off x="283210" y="1940560"/>
            <a:ext cx="5050790" cy="4392612"/>
          </a:xfrm>
          <a:prstGeom prst="rect">
            <a:avLst/>
          </a:prstGeom>
        </p:spPr>
      </p:pic>
      <p:pic>
        <p:nvPicPr>
          <p:cNvPr id="18" name="Picture 17">
            <a:extLst>
              <a:ext uri="{FF2B5EF4-FFF2-40B4-BE49-F238E27FC236}">
                <a16:creationId xmlns:a16="http://schemas.microsoft.com/office/drawing/2014/main" id="{11A5A12A-7452-4FC0-9824-9D8024CD2304}"/>
              </a:ext>
            </a:extLst>
          </p:cNvPr>
          <p:cNvPicPr>
            <a:picLocks noChangeAspect="1"/>
          </p:cNvPicPr>
          <p:nvPr/>
        </p:nvPicPr>
        <p:blipFill>
          <a:blip r:embed="rId4"/>
          <a:stretch>
            <a:fillRect/>
          </a:stretch>
        </p:blipFill>
        <p:spPr>
          <a:xfrm>
            <a:off x="6339840" y="2401768"/>
            <a:ext cx="5741987" cy="2715061"/>
          </a:xfrm>
          <a:prstGeom prst="rect">
            <a:avLst/>
          </a:prstGeom>
        </p:spPr>
      </p:pic>
      <p:sp>
        <p:nvSpPr>
          <p:cNvPr id="19" name="TextBox 18">
            <a:extLst>
              <a:ext uri="{FF2B5EF4-FFF2-40B4-BE49-F238E27FC236}">
                <a16:creationId xmlns:a16="http://schemas.microsoft.com/office/drawing/2014/main" id="{D78AEFA4-30A7-4B54-BF3E-8DD26FE241E1}"/>
              </a:ext>
            </a:extLst>
          </p:cNvPr>
          <p:cNvSpPr txBox="1"/>
          <p:nvPr/>
        </p:nvSpPr>
        <p:spPr>
          <a:xfrm>
            <a:off x="34925" y="6533395"/>
            <a:ext cx="2773680" cy="307777"/>
          </a:xfrm>
          <a:prstGeom prst="rect">
            <a:avLst/>
          </a:prstGeom>
          <a:noFill/>
        </p:spPr>
        <p:txBody>
          <a:bodyPr wrap="square" rtlCol="0">
            <a:spAutoFit/>
          </a:bodyPr>
          <a:lstStyle/>
          <a:p>
            <a:r>
              <a:rPr lang="en-US" sz="1400" dirty="0"/>
              <a:t>Zwart et al. 2019 </a:t>
            </a:r>
          </a:p>
        </p:txBody>
      </p:sp>
    </p:spTree>
    <p:extLst>
      <p:ext uri="{BB962C8B-B14F-4D97-AF65-F5344CB8AC3E}">
        <p14:creationId xmlns:p14="http://schemas.microsoft.com/office/powerpoint/2010/main" val="284268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5" name="Google Shape;561;p40">
            <a:extLst>
              <a:ext uri="{FF2B5EF4-FFF2-40B4-BE49-F238E27FC236}">
                <a16:creationId xmlns:a16="http://schemas.microsoft.com/office/drawing/2014/main" id="{C7E906B0-7452-4FEE-B761-4E11AB5D806B}"/>
              </a:ext>
            </a:extLst>
          </p:cNvPr>
          <p:cNvPicPr preferRelativeResize="0"/>
          <p:nvPr/>
        </p:nvPicPr>
        <p:blipFill rotWithShape="1">
          <a:blip r:embed="rId3">
            <a:alphaModFix/>
          </a:blip>
          <a:srcRect r="50264"/>
          <a:stretch/>
        </p:blipFill>
        <p:spPr>
          <a:xfrm>
            <a:off x="1512473" y="2251890"/>
            <a:ext cx="4126327" cy="4218400"/>
          </a:xfrm>
          <a:prstGeom prst="rect">
            <a:avLst/>
          </a:prstGeom>
          <a:noFill/>
          <a:ln>
            <a:noFill/>
          </a:ln>
        </p:spPr>
      </p:pic>
      <p:pic>
        <p:nvPicPr>
          <p:cNvPr id="6" name="Google Shape;567;p41">
            <a:extLst>
              <a:ext uri="{FF2B5EF4-FFF2-40B4-BE49-F238E27FC236}">
                <a16:creationId xmlns:a16="http://schemas.microsoft.com/office/drawing/2014/main" id="{8BEE8463-BCC3-4B0E-93C1-5D52D5F60B00}"/>
              </a:ext>
            </a:extLst>
          </p:cNvPr>
          <p:cNvPicPr preferRelativeResize="0"/>
          <p:nvPr/>
        </p:nvPicPr>
        <p:blipFill rotWithShape="1">
          <a:blip r:embed="rId4">
            <a:alphaModFix/>
          </a:blip>
          <a:srcRect r="49383"/>
          <a:stretch/>
        </p:blipFill>
        <p:spPr>
          <a:xfrm>
            <a:off x="6054005" y="2251890"/>
            <a:ext cx="4227915" cy="4247142"/>
          </a:xfrm>
          <a:prstGeom prst="rect">
            <a:avLst/>
          </a:prstGeom>
          <a:noFill/>
          <a:ln>
            <a:noFill/>
          </a:ln>
        </p:spPr>
      </p:pic>
      <p:sp>
        <p:nvSpPr>
          <p:cNvPr id="3" name="TextBox 2">
            <a:extLst>
              <a:ext uri="{FF2B5EF4-FFF2-40B4-BE49-F238E27FC236}">
                <a16:creationId xmlns:a16="http://schemas.microsoft.com/office/drawing/2014/main" id="{56DEDF04-D62C-479A-862A-F4075C28F1DF}"/>
              </a:ext>
            </a:extLst>
          </p:cNvPr>
          <p:cNvSpPr txBox="1"/>
          <p:nvPr/>
        </p:nvSpPr>
        <p:spPr>
          <a:xfrm>
            <a:off x="1818640" y="1422400"/>
            <a:ext cx="8727440" cy="646331"/>
          </a:xfrm>
          <a:prstGeom prst="rect">
            <a:avLst/>
          </a:prstGeom>
          <a:noFill/>
        </p:spPr>
        <p:txBody>
          <a:bodyPr wrap="square" rtlCol="0">
            <a:spAutoFit/>
          </a:bodyPr>
          <a:lstStyle/>
          <a:p>
            <a:r>
              <a:rPr lang="en-US" sz="3600" dirty="0"/>
              <a:t>Observing System Simulation Experiments </a:t>
            </a:r>
          </a:p>
        </p:txBody>
      </p:sp>
      <p:sp>
        <p:nvSpPr>
          <p:cNvPr id="7" name="TextBox 6">
            <a:extLst>
              <a:ext uri="{FF2B5EF4-FFF2-40B4-BE49-F238E27FC236}">
                <a16:creationId xmlns:a16="http://schemas.microsoft.com/office/drawing/2014/main" id="{AD3BB656-6655-4BE1-B7E5-C3BB8F05DE45}"/>
              </a:ext>
            </a:extLst>
          </p:cNvPr>
          <p:cNvSpPr txBox="1"/>
          <p:nvPr/>
        </p:nvSpPr>
        <p:spPr>
          <a:xfrm>
            <a:off x="121920" y="6488668"/>
            <a:ext cx="7233920" cy="307777"/>
          </a:xfrm>
          <a:prstGeom prst="rect">
            <a:avLst/>
          </a:prstGeom>
          <a:noFill/>
        </p:spPr>
        <p:txBody>
          <a:bodyPr wrap="square" rtlCol="0">
            <a:spAutoFit/>
          </a:bodyPr>
          <a:lstStyle/>
          <a:p>
            <a:r>
              <a:rPr lang="en-US" sz="1400" dirty="0"/>
              <a:t>Zwart et al. 2019 </a:t>
            </a:r>
          </a:p>
        </p:txBody>
      </p:sp>
    </p:spTree>
    <p:extLst>
      <p:ext uri="{BB962C8B-B14F-4D97-AF65-F5344CB8AC3E}">
        <p14:creationId xmlns:p14="http://schemas.microsoft.com/office/powerpoint/2010/main" val="344836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8" name="Picture 7">
            <a:extLst>
              <a:ext uri="{FF2B5EF4-FFF2-40B4-BE49-F238E27FC236}">
                <a16:creationId xmlns:a16="http://schemas.microsoft.com/office/drawing/2014/main" id="{A837B026-0792-4BDF-A954-42EC70A9B550}"/>
              </a:ext>
            </a:extLst>
          </p:cNvPr>
          <p:cNvPicPr>
            <a:picLocks noChangeAspect="1"/>
          </p:cNvPicPr>
          <p:nvPr/>
        </p:nvPicPr>
        <p:blipFill>
          <a:blip r:embed="rId3"/>
          <a:stretch>
            <a:fillRect/>
          </a:stretch>
        </p:blipFill>
        <p:spPr>
          <a:xfrm>
            <a:off x="2103119" y="1617843"/>
            <a:ext cx="7089123" cy="4518797"/>
          </a:xfrm>
          <a:prstGeom prst="rect">
            <a:avLst/>
          </a:prstGeom>
        </p:spPr>
      </p:pic>
      <p:sp>
        <p:nvSpPr>
          <p:cNvPr id="7" name="TextBox 6">
            <a:extLst>
              <a:ext uri="{FF2B5EF4-FFF2-40B4-BE49-F238E27FC236}">
                <a16:creationId xmlns:a16="http://schemas.microsoft.com/office/drawing/2014/main" id="{AD3BB656-6655-4BE1-B7E5-C3BB8F05DE45}"/>
              </a:ext>
            </a:extLst>
          </p:cNvPr>
          <p:cNvSpPr txBox="1"/>
          <p:nvPr/>
        </p:nvSpPr>
        <p:spPr>
          <a:xfrm>
            <a:off x="121920" y="6488668"/>
            <a:ext cx="7233920" cy="307777"/>
          </a:xfrm>
          <a:prstGeom prst="rect">
            <a:avLst/>
          </a:prstGeom>
          <a:noFill/>
        </p:spPr>
        <p:txBody>
          <a:bodyPr wrap="square" rtlCol="0">
            <a:spAutoFit/>
          </a:bodyPr>
          <a:lstStyle/>
          <a:p>
            <a:r>
              <a:rPr lang="en-US" sz="1400" dirty="0"/>
              <a:t>https://ecoforecast.wordpress.com/summer-course/summer-course-2018/</a:t>
            </a:r>
          </a:p>
        </p:txBody>
      </p:sp>
    </p:spTree>
    <p:extLst>
      <p:ext uri="{BB962C8B-B14F-4D97-AF65-F5344CB8AC3E}">
        <p14:creationId xmlns:p14="http://schemas.microsoft.com/office/powerpoint/2010/main" val="1859514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dirty="0"/>
              <a:t>Make forecasts </a:t>
            </a:r>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2226158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96DD-71EA-48AA-BD47-131C8CB62D39}"/>
              </a:ext>
            </a:extLst>
          </p:cNvPr>
          <p:cNvSpPr>
            <a:spLocks noGrp="1"/>
          </p:cNvSpPr>
          <p:nvPr>
            <p:ph type="title"/>
          </p:nvPr>
        </p:nvSpPr>
        <p:spPr/>
        <p:txBody>
          <a:bodyPr/>
          <a:lstStyle/>
          <a:p>
            <a:r>
              <a:rPr lang="en-US" dirty="0"/>
              <a:t>Pick a variable to forecast </a:t>
            </a:r>
          </a:p>
        </p:txBody>
      </p:sp>
      <p:sp>
        <p:nvSpPr>
          <p:cNvPr id="3" name="Content Placeholder 2">
            <a:extLst>
              <a:ext uri="{FF2B5EF4-FFF2-40B4-BE49-F238E27FC236}">
                <a16:creationId xmlns:a16="http://schemas.microsoft.com/office/drawing/2014/main" id="{9056BC99-9FFB-4B8E-972C-F0A6F512DCE0}"/>
              </a:ext>
            </a:extLst>
          </p:cNvPr>
          <p:cNvSpPr>
            <a:spLocks noGrp="1"/>
          </p:cNvSpPr>
          <p:nvPr>
            <p:ph idx="1"/>
          </p:nvPr>
        </p:nvSpPr>
        <p:spPr>
          <a:xfrm>
            <a:off x="838200" y="1825625"/>
            <a:ext cx="4394200" cy="4351338"/>
          </a:xfrm>
        </p:spPr>
        <p:txBody>
          <a:bodyPr>
            <a:normAutofit/>
          </a:bodyPr>
          <a:lstStyle/>
          <a:p>
            <a:pPr marL="514350" indent="-514350">
              <a:buFont typeface="+mj-lt"/>
              <a:buAutoNum type="arabicPeriod"/>
            </a:pPr>
            <a:r>
              <a:rPr lang="en-US" dirty="0"/>
              <a:t>Water temperature </a:t>
            </a:r>
          </a:p>
          <a:p>
            <a:pPr marL="514350" indent="-514350">
              <a:buFont typeface="+mj-lt"/>
              <a:buAutoNum type="arabicPeriod"/>
            </a:pPr>
            <a:r>
              <a:rPr lang="en-US" dirty="0"/>
              <a:t>Dissolved organic carbon </a:t>
            </a:r>
          </a:p>
          <a:p>
            <a:pPr marL="514350" indent="-514350">
              <a:buFont typeface="+mj-lt"/>
              <a:buAutoNum type="arabicPeriod"/>
            </a:pPr>
            <a:r>
              <a:rPr lang="en-US" dirty="0"/>
              <a:t>Phosphorus </a:t>
            </a:r>
          </a:p>
          <a:p>
            <a:pPr marL="514350" indent="-514350">
              <a:buFont typeface="+mj-lt"/>
              <a:buAutoNum type="arabicPeriod"/>
            </a:pPr>
            <a:r>
              <a:rPr lang="en-US" dirty="0"/>
              <a:t>Nitrogen </a:t>
            </a:r>
          </a:p>
          <a:p>
            <a:pPr marL="514350" indent="-514350">
              <a:buFont typeface="+mj-lt"/>
              <a:buAutoNum type="arabicPeriod"/>
            </a:pPr>
            <a:r>
              <a:rPr lang="en-US" dirty="0"/>
              <a:t>Dissolved oxygen </a:t>
            </a:r>
          </a:p>
          <a:p>
            <a:pPr marL="514350" indent="-514350">
              <a:buFont typeface="+mj-lt"/>
              <a:buAutoNum type="arabicPeriod"/>
            </a:pPr>
            <a:r>
              <a:rPr lang="en-US" dirty="0"/>
              <a:t>Water clarity </a:t>
            </a:r>
          </a:p>
          <a:p>
            <a:endParaRPr lang="en-US" dirty="0"/>
          </a:p>
        </p:txBody>
      </p:sp>
      <p:sp>
        <p:nvSpPr>
          <p:cNvPr id="4" name="Content Placeholder 2">
            <a:extLst>
              <a:ext uri="{FF2B5EF4-FFF2-40B4-BE49-F238E27FC236}">
                <a16:creationId xmlns:a16="http://schemas.microsoft.com/office/drawing/2014/main" id="{AC728122-F0A0-4D5B-B707-EB48EC51D0BE}"/>
              </a:ext>
            </a:extLst>
          </p:cNvPr>
          <p:cNvSpPr txBox="1">
            <a:spLocks/>
          </p:cNvSpPr>
          <p:nvPr/>
        </p:nvSpPr>
        <p:spPr>
          <a:xfrm>
            <a:off x="5552440" y="1825625"/>
            <a:ext cx="4699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7"/>
            </a:pPr>
            <a:r>
              <a:rPr lang="en-US" dirty="0"/>
              <a:t>Lake level / stage </a:t>
            </a:r>
          </a:p>
          <a:p>
            <a:pPr marL="514350" indent="-514350">
              <a:buFont typeface="+mj-lt"/>
              <a:buAutoNum type="arabicPeriod" startAt="7"/>
            </a:pPr>
            <a:r>
              <a:rPr lang="en-US" dirty="0"/>
              <a:t>Salmon/eel migrations</a:t>
            </a:r>
          </a:p>
          <a:p>
            <a:pPr marL="514350" indent="-514350">
              <a:buFont typeface="+mj-lt"/>
              <a:buAutoNum type="arabicPeriod" startAt="7"/>
            </a:pPr>
            <a:r>
              <a:rPr lang="en-US" dirty="0"/>
              <a:t>Zooplankton </a:t>
            </a:r>
          </a:p>
          <a:p>
            <a:pPr marL="514350" indent="-514350">
              <a:buFont typeface="+mj-lt"/>
              <a:buAutoNum type="arabicPeriod" startAt="7"/>
            </a:pPr>
            <a:r>
              <a:rPr lang="en-US" dirty="0"/>
              <a:t>Methane </a:t>
            </a:r>
          </a:p>
          <a:p>
            <a:pPr marL="514350" indent="-514350">
              <a:buFont typeface="+mj-lt"/>
              <a:buAutoNum type="arabicPeriod" startAt="7"/>
            </a:pPr>
            <a:r>
              <a:rPr lang="en-US" dirty="0" err="1"/>
              <a:t>Chl</a:t>
            </a:r>
            <a:r>
              <a:rPr lang="en-US" dirty="0"/>
              <a:t>-a</a:t>
            </a:r>
          </a:p>
          <a:p>
            <a:pPr marL="514350" indent="-514350">
              <a:buFont typeface="+mj-lt"/>
              <a:buAutoNum type="arabicPeriod" startAt="7"/>
            </a:pPr>
            <a:r>
              <a:rPr lang="en-US" dirty="0"/>
              <a:t>Cyanobacteria </a:t>
            </a:r>
          </a:p>
          <a:p>
            <a:endParaRPr lang="en-US" dirty="0"/>
          </a:p>
        </p:txBody>
      </p:sp>
    </p:spTree>
    <p:extLst>
      <p:ext uri="{BB962C8B-B14F-4D97-AF65-F5344CB8AC3E}">
        <p14:creationId xmlns:p14="http://schemas.microsoft.com/office/powerpoint/2010/main" val="2606271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1537-124D-4B35-98DC-DDC0F0EF04AD}"/>
              </a:ext>
            </a:extLst>
          </p:cNvPr>
          <p:cNvSpPr>
            <a:spLocks noGrp="1"/>
          </p:cNvSpPr>
          <p:nvPr>
            <p:ph type="title"/>
          </p:nvPr>
        </p:nvSpPr>
        <p:spPr/>
        <p:txBody>
          <a:bodyPr/>
          <a:lstStyle/>
          <a:p>
            <a:r>
              <a:rPr lang="en-US" dirty="0"/>
              <a:t>In groups, discuss how to forecast ____ </a:t>
            </a:r>
          </a:p>
        </p:txBody>
      </p:sp>
      <p:sp>
        <p:nvSpPr>
          <p:cNvPr id="3" name="Content Placeholder 2">
            <a:extLst>
              <a:ext uri="{FF2B5EF4-FFF2-40B4-BE49-F238E27FC236}">
                <a16:creationId xmlns:a16="http://schemas.microsoft.com/office/drawing/2014/main" id="{FC6B813D-29AE-4BF6-83E3-2EB4626DFF77}"/>
              </a:ext>
            </a:extLst>
          </p:cNvPr>
          <p:cNvSpPr>
            <a:spLocks noGrp="1"/>
          </p:cNvSpPr>
          <p:nvPr>
            <p:ph idx="1"/>
          </p:nvPr>
        </p:nvSpPr>
        <p:spPr/>
        <p:txBody>
          <a:bodyPr/>
          <a:lstStyle/>
          <a:p>
            <a:pPr marL="514350" indent="-514350">
              <a:buFont typeface="+mj-lt"/>
              <a:buAutoNum type="arabicPeriod"/>
            </a:pPr>
            <a:r>
              <a:rPr lang="en-US" dirty="0"/>
              <a:t>What stakeholders should you be engaged with? What questions might they be interested in? </a:t>
            </a:r>
          </a:p>
          <a:p>
            <a:pPr marL="514350" indent="-514350">
              <a:buFont typeface="+mj-lt"/>
              <a:buAutoNum type="arabicPeriod"/>
            </a:pPr>
            <a:r>
              <a:rPr lang="en-US" dirty="0"/>
              <a:t>How far out would you forecast? </a:t>
            </a:r>
          </a:p>
          <a:p>
            <a:pPr marL="514350" indent="-514350">
              <a:buFont typeface="+mj-lt"/>
              <a:buAutoNum type="arabicPeriod"/>
            </a:pPr>
            <a:r>
              <a:rPr lang="en-US" dirty="0"/>
              <a:t>What data would you need to forecast? </a:t>
            </a:r>
          </a:p>
          <a:p>
            <a:pPr marL="514350" indent="-514350">
              <a:buFont typeface="+mj-lt"/>
              <a:buAutoNum type="arabicPeriod"/>
            </a:pPr>
            <a:r>
              <a:rPr lang="en-US" dirty="0"/>
              <a:t>What modeling methods might you use? </a:t>
            </a:r>
          </a:p>
          <a:p>
            <a:pPr marL="514350" indent="-514350">
              <a:buFont typeface="+mj-lt"/>
              <a:buAutoNum type="arabicPeriod"/>
            </a:pPr>
            <a:r>
              <a:rPr lang="en-US" dirty="0"/>
              <a:t>What would contribute to uncertainty in your forecast? </a:t>
            </a:r>
          </a:p>
          <a:p>
            <a:endParaRPr lang="en-US" dirty="0"/>
          </a:p>
        </p:txBody>
      </p:sp>
    </p:spTree>
    <p:extLst>
      <p:ext uri="{BB962C8B-B14F-4D97-AF65-F5344CB8AC3E}">
        <p14:creationId xmlns:p14="http://schemas.microsoft.com/office/powerpoint/2010/main" val="394191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dirty="0"/>
              <a:t>Make forecasts </a:t>
            </a:r>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4711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0" y="213874"/>
            <a:ext cx="10515600" cy="979308"/>
          </a:xfrm>
        </p:spPr>
        <p:txBody>
          <a:bodyPr>
            <a:normAutofit/>
          </a:bodyPr>
          <a:lstStyle/>
          <a:p>
            <a:pPr algn="ctr"/>
            <a:r>
              <a:rPr lang="en-US" dirty="0"/>
              <a:t>Weather Forecasting Skill </a:t>
            </a:r>
          </a:p>
        </p:txBody>
      </p:sp>
      <p:pic>
        <p:nvPicPr>
          <p:cNvPr id="27" name="Picture 2" descr="Image result for hurricane florence forecast skill">
            <a:extLst>
              <a:ext uri="{FF2B5EF4-FFF2-40B4-BE49-F238E27FC236}">
                <a16:creationId xmlns:a16="http://schemas.microsoft.com/office/drawing/2014/main" id="{2B087860-A325-4E18-B0E5-82C7E8DF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563" y="1323454"/>
            <a:ext cx="8474881" cy="450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03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B4BC-9DC2-49AC-8C5C-7E163A44C2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C89FED-72B8-4A76-9F95-F83C5847CE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29B5F2-75BA-4E4D-B257-6882C01397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7"/>
          </a:xfrm>
          <a:prstGeom prst="rect">
            <a:avLst/>
          </a:prstGeom>
          <a:ln w="19050">
            <a:solidFill>
              <a:schemeClr val="tx1"/>
            </a:solidFill>
          </a:ln>
        </p:spPr>
      </p:pic>
    </p:spTree>
    <p:extLst>
      <p:ext uri="{BB962C8B-B14F-4D97-AF65-F5344CB8AC3E}">
        <p14:creationId xmlns:p14="http://schemas.microsoft.com/office/powerpoint/2010/main" val="3076555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CD73-02DE-4B4E-B63F-BDF029B9D239}"/>
              </a:ext>
            </a:extLst>
          </p:cNvPr>
          <p:cNvSpPr>
            <a:spLocks noGrp="1"/>
          </p:cNvSpPr>
          <p:nvPr>
            <p:ph type="title"/>
          </p:nvPr>
        </p:nvSpPr>
        <p:spPr/>
        <p:txBody>
          <a:bodyPr/>
          <a:lstStyle/>
          <a:p>
            <a:r>
              <a:rPr lang="en-US" dirty="0"/>
              <a:t>Hands-on activity – Forecasting DOC </a:t>
            </a:r>
          </a:p>
        </p:txBody>
      </p:sp>
      <p:sp>
        <p:nvSpPr>
          <p:cNvPr id="3" name="Content Placeholder 2">
            <a:extLst>
              <a:ext uri="{FF2B5EF4-FFF2-40B4-BE49-F238E27FC236}">
                <a16:creationId xmlns:a16="http://schemas.microsoft.com/office/drawing/2014/main" id="{3B3AE4C4-70BF-4AA5-9BBA-C633BE9B1A40}"/>
              </a:ext>
            </a:extLst>
          </p:cNvPr>
          <p:cNvSpPr>
            <a:spLocks noGrp="1"/>
          </p:cNvSpPr>
          <p:nvPr>
            <p:ph idx="1"/>
          </p:nvPr>
        </p:nvSpPr>
        <p:spPr/>
        <p:txBody>
          <a:bodyPr/>
          <a:lstStyle/>
          <a:p>
            <a:pPr marL="0" indent="0">
              <a:buNone/>
            </a:pPr>
            <a:r>
              <a:rPr lang="en-US" dirty="0">
                <a:hlinkClick r:id="rId2"/>
              </a:rPr>
              <a:t>https://github.com/gsagleon/G21_GSA_workshop</a:t>
            </a:r>
            <a:endParaRPr lang="en-US" dirty="0"/>
          </a:p>
          <a:p>
            <a:pPr marL="0" indent="0">
              <a:buNone/>
            </a:pPr>
            <a:endParaRPr lang="en-US" dirty="0"/>
          </a:p>
          <a:p>
            <a:pPr marL="0" indent="0">
              <a:buNone/>
            </a:pPr>
            <a:r>
              <a:rPr lang="en-US" dirty="0">
                <a:hlinkClick r:id="rId3"/>
              </a:rPr>
              <a:t>https://github.com/gsagleon/G21_GSA_workshop/blob/master/A_EcoForecast/hands_on_activity.pdf</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9837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rence_video">
            <a:hlinkClick r:id="" action="ppaction://media"/>
            <a:extLst>
              <a:ext uri="{FF2B5EF4-FFF2-40B4-BE49-F238E27FC236}">
                <a16:creationId xmlns:a16="http://schemas.microsoft.com/office/drawing/2014/main" id="{9EB1B715-F7F1-4993-B75C-0587E48363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5265" y="1157728"/>
            <a:ext cx="6721475" cy="5486400"/>
          </a:xfrm>
          <a:prstGeom prst="rect">
            <a:avLst/>
          </a:prstGeom>
        </p:spPr>
      </p:pic>
      <p:sp>
        <p:nvSpPr>
          <p:cNvPr id="9" name="Title 1">
            <a:extLst>
              <a:ext uri="{FF2B5EF4-FFF2-40B4-BE49-F238E27FC236}">
                <a16:creationId xmlns:a16="http://schemas.microsoft.com/office/drawing/2014/main" id="{246DA28D-E1BB-4547-9A90-21A197A4196E}"/>
              </a:ext>
            </a:extLst>
          </p:cNvPr>
          <p:cNvSpPr>
            <a:spLocks noGrp="1"/>
          </p:cNvSpPr>
          <p:nvPr>
            <p:ph type="title"/>
          </p:nvPr>
        </p:nvSpPr>
        <p:spPr>
          <a:xfrm>
            <a:off x="838200" y="213873"/>
            <a:ext cx="10515600" cy="943856"/>
          </a:xfrm>
        </p:spPr>
        <p:txBody>
          <a:bodyPr>
            <a:normAutofit/>
          </a:bodyPr>
          <a:lstStyle/>
          <a:p>
            <a:pPr algn="ctr"/>
            <a:r>
              <a:rPr lang="en-US" dirty="0"/>
              <a:t>Weather Forecasting Skill </a:t>
            </a:r>
          </a:p>
        </p:txBody>
      </p:sp>
    </p:spTree>
    <p:extLst>
      <p:ext uri="{BB962C8B-B14F-4D97-AF65-F5344CB8AC3E}">
        <p14:creationId xmlns:p14="http://schemas.microsoft.com/office/powerpoint/2010/main" val="19798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6DA28D-E1BB-4547-9A90-21A197A4196E}"/>
              </a:ext>
            </a:extLst>
          </p:cNvPr>
          <p:cNvSpPr>
            <a:spLocks noGrp="1"/>
          </p:cNvSpPr>
          <p:nvPr>
            <p:ph type="title"/>
          </p:nvPr>
        </p:nvSpPr>
        <p:spPr>
          <a:xfrm>
            <a:off x="838200" y="213873"/>
            <a:ext cx="10515600" cy="936512"/>
          </a:xfrm>
        </p:spPr>
        <p:txBody>
          <a:bodyPr>
            <a:normAutofit/>
          </a:bodyPr>
          <a:lstStyle/>
          <a:p>
            <a:pPr algn="ctr"/>
            <a:r>
              <a:rPr lang="en-US" dirty="0"/>
              <a:t>Weather Forecasting Skill </a:t>
            </a:r>
          </a:p>
        </p:txBody>
      </p:sp>
      <p:pic>
        <p:nvPicPr>
          <p:cNvPr id="10" name="Picture 4" descr="https://pbs.twimg.com/media/DndlAl1XoAAAAD5.jpg:large">
            <a:extLst>
              <a:ext uri="{FF2B5EF4-FFF2-40B4-BE49-F238E27FC236}">
                <a16:creationId xmlns:a16="http://schemas.microsoft.com/office/drawing/2014/main" id="{9BA01F52-BD6F-4720-9CAF-56342D74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397" y="1150388"/>
            <a:ext cx="8237211" cy="463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638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361B2A2-D528-4AD4-9A5A-D1512C189B9E}"/>
              </a:ext>
            </a:extLst>
          </p:cNvPr>
          <p:cNvSpPr txBox="1">
            <a:spLocks/>
          </p:cNvSpPr>
          <p:nvPr/>
        </p:nvSpPr>
        <p:spPr>
          <a:xfrm>
            <a:off x="838200" y="213873"/>
            <a:ext cx="10515600" cy="943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Forecasting Skill </a:t>
            </a:r>
          </a:p>
        </p:txBody>
      </p:sp>
      <p:grpSp>
        <p:nvGrpSpPr>
          <p:cNvPr id="31" name="Group 30">
            <a:extLst>
              <a:ext uri="{FF2B5EF4-FFF2-40B4-BE49-F238E27FC236}">
                <a16:creationId xmlns:a16="http://schemas.microsoft.com/office/drawing/2014/main" id="{F03A6A74-317A-49E8-8056-EB1197DBE6A9}"/>
              </a:ext>
            </a:extLst>
          </p:cNvPr>
          <p:cNvGrpSpPr/>
          <p:nvPr/>
        </p:nvGrpSpPr>
        <p:grpSpPr>
          <a:xfrm>
            <a:off x="3705731" y="1569412"/>
            <a:ext cx="4762373" cy="3100258"/>
            <a:chOff x="266825" y="2783053"/>
            <a:chExt cx="4762375" cy="3100258"/>
          </a:xfrm>
        </p:grpSpPr>
        <p:pic>
          <p:nvPicPr>
            <p:cNvPr id="33" name="Picture 32" descr="https://www.iweathernet.com/wxnetcms/wp-content/uploads/2015/01/ncep-model-forecast-skill.png">
              <a:extLst>
                <a:ext uri="{FF2B5EF4-FFF2-40B4-BE49-F238E27FC236}">
                  <a16:creationId xmlns:a16="http://schemas.microsoft.com/office/drawing/2014/main" id="{104691C9-BF76-4BDD-80E2-51A1792F2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97"/>
            <a:stretch/>
          </p:blipFill>
          <p:spPr bwMode="auto">
            <a:xfrm>
              <a:off x="327885" y="2783053"/>
              <a:ext cx="4701315" cy="294450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F4182DF-8F67-4147-BE99-E131B2699096}"/>
                </a:ext>
              </a:extLst>
            </p:cNvPr>
            <p:cNvSpPr/>
            <p:nvPr/>
          </p:nvSpPr>
          <p:spPr>
            <a:xfrm>
              <a:off x="411171" y="2918355"/>
              <a:ext cx="249710" cy="2788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99ECE94-69B4-4EFF-861C-C6EC2E1AB96C}"/>
                </a:ext>
              </a:extLst>
            </p:cNvPr>
            <p:cNvSpPr txBox="1"/>
            <p:nvPr/>
          </p:nvSpPr>
          <p:spPr>
            <a:xfrm rot="16200000">
              <a:off x="-869675" y="4054853"/>
              <a:ext cx="2642331" cy="369332"/>
            </a:xfrm>
            <a:prstGeom prst="rect">
              <a:avLst/>
            </a:prstGeom>
            <a:noFill/>
          </p:spPr>
          <p:txBody>
            <a:bodyPr wrap="square" rtlCol="0">
              <a:spAutoFit/>
            </a:bodyPr>
            <a:lstStyle/>
            <a:p>
              <a:pPr algn="ctr"/>
              <a:r>
                <a:rPr lang="en-US" dirty="0">
                  <a:latin typeface="Montserrat Light" panose="00000400000000000000" pitchFamily="2" charset="0"/>
                </a:rPr>
                <a:t>Forecast Skill </a:t>
              </a:r>
            </a:p>
          </p:txBody>
        </p:sp>
        <p:sp>
          <p:nvSpPr>
            <p:cNvPr id="36" name="Rectangle 35">
              <a:extLst>
                <a:ext uri="{FF2B5EF4-FFF2-40B4-BE49-F238E27FC236}">
                  <a16:creationId xmlns:a16="http://schemas.microsoft.com/office/drawing/2014/main" id="{739E9264-A551-4C1F-BF78-F53C14F3CB85}"/>
                </a:ext>
              </a:extLst>
            </p:cNvPr>
            <p:cNvSpPr/>
            <p:nvPr/>
          </p:nvSpPr>
          <p:spPr>
            <a:xfrm rot="5400000">
              <a:off x="2496138" y="3193681"/>
              <a:ext cx="430214" cy="3934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BBC5DF-4D8E-45D1-9244-8605D45E93F6}"/>
                </a:ext>
              </a:extLst>
            </p:cNvPr>
            <p:cNvSpPr/>
            <p:nvPr/>
          </p:nvSpPr>
          <p:spPr>
            <a:xfrm rot="5400000">
              <a:off x="2557809" y="3411920"/>
              <a:ext cx="430214" cy="451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E689B6-73E5-4BCB-ADA7-A0F4DC41A476}"/>
                </a:ext>
              </a:extLst>
            </p:cNvPr>
            <p:cNvSpPr txBox="1"/>
            <p:nvPr/>
          </p:nvSpPr>
          <p:spPr>
            <a:xfrm>
              <a:off x="431272" y="5396843"/>
              <a:ext cx="994428" cy="369332"/>
            </a:xfrm>
            <a:prstGeom prst="rect">
              <a:avLst/>
            </a:prstGeom>
            <a:noFill/>
          </p:spPr>
          <p:txBody>
            <a:bodyPr wrap="square" rtlCol="0">
              <a:spAutoFit/>
            </a:bodyPr>
            <a:lstStyle/>
            <a:p>
              <a:pPr algn="ctr"/>
              <a:r>
                <a:rPr lang="en-US" dirty="0">
                  <a:latin typeface="Montserrat Light" panose="00000400000000000000" pitchFamily="2" charset="0"/>
                </a:rPr>
                <a:t>1960 </a:t>
              </a:r>
            </a:p>
          </p:txBody>
        </p:sp>
        <p:sp>
          <p:nvSpPr>
            <p:cNvPr id="39" name="TextBox 38">
              <a:extLst>
                <a:ext uri="{FF2B5EF4-FFF2-40B4-BE49-F238E27FC236}">
                  <a16:creationId xmlns:a16="http://schemas.microsoft.com/office/drawing/2014/main" id="{5692FD9C-C9BA-46B2-87C2-6F0431886AB1}"/>
                </a:ext>
              </a:extLst>
            </p:cNvPr>
            <p:cNvSpPr txBox="1"/>
            <p:nvPr/>
          </p:nvSpPr>
          <p:spPr>
            <a:xfrm>
              <a:off x="1740103" y="5396843"/>
              <a:ext cx="994428" cy="369332"/>
            </a:xfrm>
            <a:prstGeom prst="rect">
              <a:avLst/>
            </a:prstGeom>
            <a:noFill/>
          </p:spPr>
          <p:txBody>
            <a:bodyPr wrap="square" rtlCol="0">
              <a:spAutoFit/>
            </a:bodyPr>
            <a:lstStyle/>
            <a:p>
              <a:pPr algn="ctr"/>
              <a:r>
                <a:rPr lang="en-US" dirty="0">
                  <a:latin typeface="Montserrat Light" panose="00000400000000000000" pitchFamily="2" charset="0"/>
                </a:rPr>
                <a:t>1980 </a:t>
              </a:r>
            </a:p>
          </p:txBody>
        </p:sp>
        <p:sp>
          <p:nvSpPr>
            <p:cNvPr id="40" name="TextBox 39">
              <a:extLst>
                <a:ext uri="{FF2B5EF4-FFF2-40B4-BE49-F238E27FC236}">
                  <a16:creationId xmlns:a16="http://schemas.microsoft.com/office/drawing/2014/main" id="{C8597D4A-63EE-44A9-834D-679D3BF71E0B}"/>
                </a:ext>
              </a:extLst>
            </p:cNvPr>
            <p:cNvSpPr txBox="1"/>
            <p:nvPr/>
          </p:nvSpPr>
          <p:spPr>
            <a:xfrm>
              <a:off x="3053501" y="5387783"/>
              <a:ext cx="994428" cy="369332"/>
            </a:xfrm>
            <a:prstGeom prst="rect">
              <a:avLst/>
            </a:prstGeom>
            <a:noFill/>
          </p:spPr>
          <p:txBody>
            <a:bodyPr wrap="square" rtlCol="0">
              <a:spAutoFit/>
            </a:bodyPr>
            <a:lstStyle/>
            <a:p>
              <a:pPr algn="ctr"/>
              <a:r>
                <a:rPr lang="en-US" dirty="0">
                  <a:latin typeface="Montserrat Light" panose="00000400000000000000" pitchFamily="2" charset="0"/>
                </a:rPr>
                <a:t>2000 </a:t>
              </a:r>
            </a:p>
          </p:txBody>
        </p:sp>
      </p:grpSp>
      <p:sp>
        <p:nvSpPr>
          <p:cNvPr id="41" name="TextBox 40">
            <a:extLst>
              <a:ext uri="{FF2B5EF4-FFF2-40B4-BE49-F238E27FC236}">
                <a16:creationId xmlns:a16="http://schemas.microsoft.com/office/drawing/2014/main" id="{23EBF2C8-825D-42CE-9139-9AE826E5BCB7}"/>
              </a:ext>
            </a:extLst>
          </p:cNvPr>
          <p:cNvSpPr txBox="1"/>
          <p:nvPr/>
        </p:nvSpPr>
        <p:spPr>
          <a:xfrm>
            <a:off x="5428550" y="4831307"/>
            <a:ext cx="5158580" cy="1384995"/>
          </a:xfrm>
          <a:prstGeom prst="rect">
            <a:avLst/>
          </a:prstGeom>
          <a:noFill/>
        </p:spPr>
        <p:txBody>
          <a:bodyPr wrap="square" rtlCol="0">
            <a:spAutoFit/>
          </a:bodyPr>
          <a:lstStyle/>
          <a:p>
            <a:r>
              <a:rPr lang="en-US" sz="2800" dirty="0">
                <a:latin typeface="Montserrat Light" panose="00000400000000000000" pitchFamily="2" charset="0"/>
              </a:rPr>
              <a:t>Test predictions of how the world works 6 times per day at millions of locations </a:t>
            </a:r>
          </a:p>
        </p:txBody>
      </p:sp>
      <p:pic>
        <p:nvPicPr>
          <p:cNvPr id="42" name="Picture 4" descr="https://pbs.twimg.com/media/DndlAl1XoAAAAD5.jpg:large">
            <a:extLst>
              <a:ext uri="{FF2B5EF4-FFF2-40B4-BE49-F238E27FC236}">
                <a16:creationId xmlns:a16="http://schemas.microsoft.com/office/drawing/2014/main" id="{54405353-0B66-4AA3-B04B-5ED17EB065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 t="16086" r="3250"/>
          <a:stretch/>
        </p:blipFill>
        <p:spPr bwMode="auto">
          <a:xfrm>
            <a:off x="8306944" y="1198051"/>
            <a:ext cx="3691055" cy="18517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funny weather forecast cartoon">
            <a:extLst>
              <a:ext uri="{FF2B5EF4-FFF2-40B4-BE49-F238E27FC236}">
                <a16:creationId xmlns:a16="http://schemas.microsoft.com/office/drawing/2014/main" id="{1386C1F3-63CA-4C28-BDA4-6B7C7B97F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069" y="4253430"/>
            <a:ext cx="2873041" cy="21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7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2" y="213875"/>
            <a:ext cx="10767647" cy="1325563"/>
          </a:xfrm>
        </p:spPr>
        <p:txBody>
          <a:bodyPr>
            <a:normAutofit/>
          </a:bodyPr>
          <a:lstStyle/>
          <a:p>
            <a:pPr algn="ctr"/>
            <a:r>
              <a:rPr lang="en-US" dirty="0"/>
              <a:t>Water Quality Predictions</a:t>
            </a:r>
            <a:endParaRPr lang="en-US" b="1" dirty="0"/>
          </a:p>
        </p:txBody>
      </p:sp>
      <p:sp>
        <p:nvSpPr>
          <p:cNvPr id="3" name="Arrow: Right 2">
            <a:extLst>
              <a:ext uri="{FF2B5EF4-FFF2-40B4-BE49-F238E27FC236}">
                <a16:creationId xmlns:a16="http://schemas.microsoft.com/office/drawing/2014/main" id="{403B350E-0C17-46CF-901D-BF76F3A841CC}"/>
              </a:ext>
            </a:extLst>
          </p:cNvPr>
          <p:cNvSpPr/>
          <p:nvPr/>
        </p:nvSpPr>
        <p:spPr>
          <a:xfrm>
            <a:off x="932987" y="2754354"/>
            <a:ext cx="10326029" cy="1996069"/>
          </a:xfrm>
          <a:prstGeom prst="rightArrow">
            <a:avLst/>
          </a:prstGeom>
          <a:gradFill flip="none" rotWithShape="1">
            <a:gsLst>
              <a:gs pos="0">
                <a:schemeClr val="accent6">
                  <a:lumMod val="40000"/>
                  <a:lumOff val="60000"/>
                </a:schemeClr>
              </a:gs>
              <a:gs pos="12000">
                <a:srgbClr val="00B050"/>
              </a:gs>
              <a:gs pos="19000">
                <a:srgbClr val="FFB3B3"/>
              </a:gs>
            </a:gsLst>
            <a:path path="shape">
              <a:fillToRect l="50000" t="50000" r="50000" b="50000"/>
            </a:path>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91AFBB8-3D33-479A-8C3A-3D0E9D3F8EF5}"/>
              </a:ext>
            </a:extLst>
          </p:cNvPr>
          <p:cNvCxnSpPr>
            <a:cxnSpLocks/>
          </p:cNvCxnSpPr>
          <p:nvPr/>
        </p:nvCxnSpPr>
        <p:spPr>
          <a:xfrm flipH="1">
            <a:off x="5460379" y="3221197"/>
            <a:ext cx="7435" cy="104972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7D8BBC-EC3B-47F4-9DE9-B5017361079E}"/>
              </a:ext>
            </a:extLst>
          </p:cNvPr>
          <p:cNvSpPr txBox="1"/>
          <p:nvPr/>
        </p:nvSpPr>
        <p:spPr>
          <a:xfrm>
            <a:off x="2375211" y="3429001"/>
            <a:ext cx="2286000" cy="677108"/>
          </a:xfrm>
          <a:prstGeom prst="rect">
            <a:avLst/>
          </a:prstGeom>
          <a:noFill/>
        </p:spPr>
        <p:txBody>
          <a:bodyPr wrap="square" rtlCol="0">
            <a:spAutoFit/>
          </a:bodyPr>
          <a:lstStyle/>
          <a:p>
            <a:r>
              <a:rPr lang="en-US" sz="3800" dirty="0"/>
              <a:t>hindcast</a:t>
            </a:r>
          </a:p>
        </p:txBody>
      </p:sp>
      <p:sp>
        <p:nvSpPr>
          <p:cNvPr id="18" name="TextBox 17">
            <a:extLst>
              <a:ext uri="{FF2B5EF4-FFF2-40B4-BE49-F238E27FC236}">
                <a16:creationId xmlns:a16="http://schemas.microsoft.com/office/drawing/2014/main" id="{FE2756ED-835F-4A88-A4AF-795CA07573BB}"/>
              </a:ext>
            </a:extLst>
          </p:cNvPr>
          <p:cNvSpPr txBox="1"/>
          <p:nvPr/>
        </p:nvSpPr>
        <p:spPr>
          <a:xfrm>
            <a:off x="8196147" y="3407504"/>
            <a:ext cx="2763643" cy="677108"/>
          </a:xfrm>
          <a:prstGeom prst="rect">
            <a:avLst/>
          </a:prstGeom>
          <a:noFill/>
        </p:spPr>
        <p:txBody>
          <a:bodyPr wrap="square" rtlCol="0">
            <a:spAutoFit/>
          </a:bodyPr>
          <a:lstStyle/>
          <a:p>
            <a:r>
              <a:rPr lang="en-US" sz="3800" spc="300" dirty="0"/>
              <a:t>long-term</a:t>
            </a:r>
          </a:p>
        </p:txBody>
      </p:sp>
      <p:sp>
        <p:nvSpPr>
          <p:cNvPr id="19" name="TextBox 18">
            <a:extLst>
              <a:ext uri="{FF2B5EF4-FFF2-40B4-BE49-F238E27FC236}">
                <a16:creationId xmlns:a16="http://schemas.microsoft.com/office/drawing/2014/main" id="{5336EE83-5A32-4BD3-A496-7E4C1D22D463}"/>
              </a:ext>
            </a:extLst>
          </p:cNvPr>
          <p:cNvSpPr txBox="1"/>
          <p:nvPr/>
        </p:nvSpPr>
        <p:spPr>
          <a:xfrm>
            <a:off x="5586045" y="3243504"/>
            <a:ext cx="2286000" cy="1015663"/>
          </a:xfrm>
          <a:prstGeom prst="rect">
            <a:avLst/>
          </a:prstGeom>
          <a:noFill/>
        </p:spPr>
        <p:txBody>
          <a:bodyPr wrap="square" rtlCol="0">
            <a:spAutoFit/>
          </a:bodyPr>
          <a:lstStyle/>
          <a:p>
            <a:r>
              <a:rPr lang="en-US" sz="3000" dirty="0"/>
              <a:t>near-</a:t>
            </a:r>
          </a:p>
          <a:p>
            <a:r>
              <a:rPr lang="en-US" sz="3000" dirty="0"/>
              <a:t>term</a:t>
            </a:r>
          </a:p>
        </p:txBody>
      </p:sp>
      <p:grpSp>
        <p:nvGrpSpPr>
          <p:cNvPr id="16" name="Group 15">
            <a:extLst>
              <a:ext uri="{FF2B5EF4-FFF2-40B4-BE49-F238E27FC236}">
                <a16:creationId xmlns:a16="http://schemas.microsoft.com/office/drawing/2014/main" id="{114F34CC-60DB-4F97-BF86-177E2B32F68A}"/>
              </a:ext>
            </a:extLst>
          </p:cNvPr>
          <p:cNvGrpSpPr/>
          <p:nvPr/>
        </p:nvGrpSpPr>
        <p:grpSpPr>
          <a:xfrm>
            <a:off x="8462845" y="1323955"/>
            <a:ext cx="1681048" cy="1855308"/>
            <a:chOff x="9577966" y="720624"/>
            <a:chExt cx="1681048" cy="1855308"/>
          </a:xfrm>
        </p:grpSpPr>
        <p:pic>
          <p:nvPicPr>
            <p:cNvPr id="20" name="Picture 19">
              <a:extLst>
                <a:ext uri="{FF2B5EF4-FFF2-40B4-BE49-F238E27FC236}">
                  <a16:creationId xmlns:a16="http://schemas.microsoft.com/office/drawing/2014/main" id="{BAC15FCA-2E1A-4106-A041-EDFFA92E281A}"/>
                </a:ext>
              </a:extLst>
            </p:cNvPr>
            <p:cNvPicPr>
              <a:picLocks noChangeAspect="1"/>
            </p:cNvPicPr>
            <p:nvPr/>
          </p:nvPicPr>
          <p:blipFill rotWithShape="1">
            <a:blip r:embed="rId3">
              <a:extLst>
                <a:ext uri="{28A0092B-C50C-407E-A947-70E740481C1C}">
                  <a14:useLocalDpi xmlns:a14="http://schemas.microsoft.com/office/drawing/2010/main" val="0"/>
                </a:ext>
              </a:extLst>
            </a:blip>
            <a:srcRect l="40877"/>
            <a:stretch/>
          </p:blipFill>
          <p:spPr>
            <a:xfrm>
              <a:off x="9670915" y="720624"/>
              <a:ext cx="1588099" cy="1804324"/>
            </a:xfrm>
            <a:prstGeom prst="rect">
              <a:avLst/>
            </a:prstGeom>
          </p:spPr>
        </p:pic>
        <p:sp>
          <p:nvSpPr>
            <p:cNvPr id="10" name="Rectangle 9">
              <a:extLst>
                <a:ext uri="{FF2B5EF4-FFF2-40B4-BE49-F238E27FC236}">
                  <a16:creationId xmlns:a16="http://schemas.microsoft.com/office/drawing/2014/main" id="{B0D22676-9770-40F5-BB2B-311E2C7E1CD6}"/>
                </a:ext>
              </a:extLst>
            </p:cNvPr>
            <p:cNvSpPr/>
            <p:nvPr/>
          </p:nvSpPr>
          <p:spPr>
            <a:xfrm>
              <a:off x="9577966" y="1884556"/>
              <a:ext cx="6923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8918230-D029-417D-8AA5-2D74A409444C}"/>
              </a:ext>
            </a:extLst>
          </p:cNvPr>
          <p:cNvGrpSpPr/>
          <p:nvPr/>
        </p:nvGrpSpPr>
        <p:grpSpPr>
          <a:xfrm>
            <a:off x="4841967" y="1323955"/>
            <a:ext cx="2558675" cy="1804324"/>
            <a:chOff x="4841965" y="1323954"/>
            <a:chExt cx="2558675" cy="1804324"/>
          </a:xfrm>
        </p:grpSpPr>
        <p:pic>
          <p:nvPicPr>
            <p:cNvPr id="23" name="Picture 22">
              <a:extLst>
                <a:ext uri="{FF2B5EF4-FFF2-40B4-BE49-F238E27FC236}">
                  <a16:creationId xmlns:a16="http://schemas.microsoft.com/office/drawing/2014/main" id="{32DEBA22-BE30-49B9-A763-E17665FBD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25" name="Picture 24">
              <a:extLst>
                <a:ext uri="{FF2B5EF4-FFF2-40B4-BE49-F238E27FC236}">
                  <a16:creationId xmlns:a16="http://schemas.microsoft.com/office/drawing/2014/main" id="{1BEE496B-AAF5-47F1-BA0C-8CD8F25A0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sp>
        <p:nvSpPr>
          <p:cNvPr id="30" name="TextBox 29">
            <a:extLst>
              <a:ext uri="{FF2B5EF4-FFF2-40B4-BE49-F238E27FC236}">
                <a16:creationId xmlns:a16="http://schemas.microsoft.com/office/drawing/2014/main" id="{285C4C62-2037-4857-8A77-2731FB685E6F}"/>
              </a:ext>
            </a:extLst>
          </p:cNvPr>
          <p:cNvSpPr txBox="1"/>
          <p:nvPr/>
        </p:nvSpPr>
        <p:spPr>
          <a:xfrm>
            <a:off x="4770908" y="4843340"/>
            <a:ext cx="1393815" cy="677108"/>
          </a:xfrm>
          <a:prstGeom prst="rect">
            <a:avLst/>
          </a:prstGeom>
          <a:noFill/>
        </p:spPr>
        <p:txBody>
          <a:bodyPr wrap="square" rtlCol="0">
            <a:spAutoFit/>
          </a:bodyPr>
          <a:lstStyle/>
          <a:p>
            <a:r>
              <a:rPr lang="en-US" sz="3800" dirty="0"/>
              <a:t>Today</a:t>
            </a:r>
          </a:p>
        </p:txBody>
      </p:sp>
      <p:cxnSp>
        <p:nvCxnSpPr>
          <p:cNvPr id="28" name="Straight Arrow Connector 27">
            <a:extLst>
              <a:ext uri="{FF2B5EF4-FFF2-40B4-BE49-F238E27FC236}">
                <a16:creationId xmlns:a16="http://schemas.microsoft.com/office/drawing/2014/main" id="{5E26C984-8B3F-44CE-9AAA-420BCB960E0A}"/>
              </a:ext>
            </a:extLst>
          </p:cNvPr>
          <p:cNvCxnSpPr>
            <a:cxnSpLocks/>
            <a:stCxn id="30" idx="0"/>
          </p:cNvCxnSpPr>
          <p:nvPr/>
        </p:nvCxnSpPr>
        <p:spPr>
          <a:xfrm flipH="1" flipV="1">
            <a:off x="5460380" y="4270920"/>
            <a:ext cx="7434" cy="5724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3E51BF7-B249-4DC3-974F-435E989019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21" y="1829700"/>
            <a:ext cx="3164004" cy="791421"/>
          </a:xfrm>
          <a:prstGeom prst="rect">
            <a:avLst/>
          </a:prstGeom>
        </p:spPr>
      </p:pic>
    </p:spTree>
    <p:extLst>
      <p:ext uri="{BB962C8B-B14F-4D97-AF65-F5344CB8AC3E}">
        <p14:creationId xmlns:p14="http://schemas.microsoft.com/office/powerpoint/2010/main" val="3205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2" y="213875"/>
            <a:ext cx="10767647" cy="1325563"/>
          </a:xfrm>
        </p:spPr>
        <p:txBody>
          <a:bodyPr>
            <a:normAutofit/>
          </a:bodyPr>
          <a:lstStyle/>
          <a:p>
            <a:pPr algn="ctr"/>
            <a:r>
              <a:rPr lang="en-US" dirty="0"/>
              <a:t>Water Quality Issues are </a:t>
            </a:r>
            <a:r>
              <a:rPr lang="en-US" b="1" dirty="0"/>
              <a:t>Near-Term</a:t>
            </a:r>
          </a:p>
        </p:txBody>
      </p:sp>
      <p:pic>
        <p:nvPicPr>
          <p:cNvPr id="1026" name="Picture 2" descr="Image result for algae bloom">
            <a:extLst>
              <a:ext uri="{FF2B5EF4-FFF2-40B4-BE49-F238E27FC236}">
                <a16:creationId xmlns:a16="http://schemas.microsoft.com/office/drawing/2014/main" id="{928DF3F4-A044-4ABF-B277-C9F727A7E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3807" y="2714814"/>
            <a:ext cx="3761657"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8151A2-6390-49E9-AD4B-0264053A4474}"/>
              </a:ext>
            </a:extLst>
          </p:cNvPr>
          <p:cNvSpPr txBox="1"/>
          <p:nvPr/>
        </p:nvSpPr>
        <p:spPr>
          <a:xfrm>
            <a:off x="4116477" y="1896393"/>
            <a:ext cx="3959051" cy="707886"/>
          </a:xfrm>
          <a:prstGeom prst="rect">
            <a:avLst/>
          </a:prstGeom>
          <a:noFill/>
        </p:spPr>
        <p:txBody>
          <a:bodyPr wrap="square" rtlCol="0">
            <a:spAutoFit/>
          </a:bodyPr>
          <a:lstStyle/>
          <a:p>
            <a:pPr algn="ctr"/>
            <a:r>
              <a:rPr lang="en-US" sz="2000" dirty="0">
                <a:latin typeface="+mj-lt"/>
              </a:rPr>
              <a:t>How much nitrate will be </a:t>
            </a:r>
          </a:p>
          <a:p>
            <a:pPr algn="ctr"/>
            <a:r>
              <a:rPr lang="en-US" sz="2000" dirty="0">
                <a:latin typeface="+mj-lt"/>
              </a:rPr>
              <a:t>in the water </a:t>
            </a:r>
            <a:r>
              <a:rPr lang="en-US" sz="2000" b="1" dirty="0">
                <a:latin typeface="+mj-lt"/>
              </a:rPr>
              <a:t>tomorrow</a:t>
            </a:r>
            <a:r>
              <a:rPr lang="en-US" sz="2000" dirty="0">
                <a:latin typeface="+mj-lt"/>
              </a:rPr>
              <a:t>? </a:t>
            </a:r>
          </a:p>
        </p:txBody>
      </p:sp>
      <p:pic>
        <p:nvPicPr>
          <p:cNvPr id="1028" name="Picture 4" descr="Image result for water cooled  power plant">
            <a:extLst>
              <a:ext uri="{FF2B5EF4-FFF2-40B4-BE49-F238E27FC236}">
                <a16:creationId xmlns:a16="http://schemas.microsoft.com/office/drawing/2014/main" id="{814AC73A-C95C-4B20-AEE0-A14AAD432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71" y="2714814"/>
            <a:ext cx="3835176"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965EDD-7217-495C-9BAD-0C2ECC2D3B0E}"/>
              </a:ext>
            </a:extLst>
          </p:cNvPr>
          <p:cNvSpPr txBox="1"/>
          <p:nvPr/>
        </p:nvSpPr>
        <p:spPr>
          <a:xfrm>
            <a:off x="179434" y="1896394"/>
            <a:ext cx="3959051" cy="707886"/>
          </a:xfrm>
          <a:prstGeom prst="rect">
            <a:avLst/>
          </a:prstGeom>
          <a:noFill/>
        </p:spPr>
        <p:txBody>
          <a:bodyPr wrap="square" rtlCol="0">
            <a:spAutoFit/>
          </a:bodyPr>
          <a:lstStyle/>
          <a:p>
            <a:pPr algn="ctr"/>
            <a:r>
              <a:rPr lang="en-US" sz="2000" dirty="0">
                <a:latin typeface="+mj-lt"/>
              </a:rPr>
              <a:t>Will the lake be able to cool the power plant this </a:t>
            </a:r>
            <a:r>
              <a:rPr lang="en-US" sz="2000" b="1" dirty="0">
                <a:latin typeface="+mj-lt"/>
              </a:rPr>
              <a:t>week</a:t>
            </a:r>
            <a:r>
              <a:rPr lang="en-US" sz="2000" dirty="0">
                <a:latin typeface="+mj-lt"/>
              </a:rPr>
              <a:t>? </a:t>
            </a:r>
          </a:p>
        </p:txBody>
      </p:sp>
      <p:pic>
        <p:nvPicPr>
          <p:cNvPr id="1030" name="Picture 6" descr="Image result for Frank C. Amerson Jr. Water Treatment Plant">
            <a:extLst>
              <a:ext uri="{FF2B5EF4-FFF2-40B4-BE49-F238E27FC236}">
                <a16:creationId xmlns:a16="http://schemas.microsoft.com/office/drawing/2014/main" id="{BB6795F5-0F71-42B7-9628-C4FE158AD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400" y="2714814"/>
            <a:ext cx="3739557"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FA503E-77E6-4CAF-A593-3D2CB5905709}"/>
              </a:ext>
            </a:extLst>
          </p:cNvPr>
          <p:cNvSpPr txBox="1"/>
          <p:nvPr/>
        </p:nvSpPr>
        <p:spPr>
          <a:xfrm>
            <a:off x="8115109" y="1896393"/>
            <a:ext cx="3959051" cy="707886"/>
          </a:xfrm>
          <a:prstGeom prst="rect">
            <a:avLst/>
          </a:prstGeom>
          <a:noFill/>
        </p:spPr>
        <p:txBody>
          <a:bodyPr wrap="square" rtlCol="0">
            <a:spAutoFit/>
          </a:bodyPr>
          <a:lstStyle/>
          <a:p>
            <a:pPr algn="ctr"/>
            <a:r>
              <a:rPr lang="en-US" sz="2000" dirty="0">
                <a:latin typeface="+mj-lt"/>
              </a:rPr>
              <a:t>Can I swim in the </a:t>
            </a:r>
          </a:p>
          <a:p>
            <a:pPr algn="ctr"/>
            <a:r>
              <a:rPr lang="en-US" sz="2000" dirty="0">
                <a:latin typeface="+mj-lt"/>
              </a:rPr>
              <a:t>lake </a:t>
            </a:r>
            <a:r>
              <a:rPr lang="en-US" sz="2000" b="1" dirty="0">
                <a:latin typeface="+mj-lt"/>
              </a:rPr>
              <a:t>today</a:t>
            </a:r>
            <a:r>
              <a:rPr lang="en-US" sz="2000" dirty="0">
                <a:latin typeface="+mj-lt"/>
              </a:rPr>
              <a:t>? </a:t>
            </a:r>
          </a:p>
        </p:txBody>
      </p:sp>
    </p:spTree>
    <p:extLst>
      <p:ext uri="{BB962C8B-B14F-4D97-AF65-F5344CB8AC3E}">
        <p14:creationId xmlns:p14="http://schemas.microsoft.com/office/powerpoint/2010/main" val="117721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2145</Words>
  <Application>Microsoft Office PowerPoint</Application>
  <PresentationFormat>Widescreen</PresentationFormat>
  <Paragraphs>310</Paragraphs>
  <Slides>41</Slides>
  <Notes>36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Montserrat Light</vt:lpstr>
      <vt:lpstr>Times New Roman</vt:lpstr>
      <vt:lpstr>Office Theme</vt:lpstr>
      <vt:lpstr>Ecological Forecasting Workshop – GLEON 21</vt:lpstr>
      <vt:lpstr>Why Forecast? </vt:lpstr>
      <vt:lpstr>Why Forecast? </vt:lpstr>
      <vt:lpstr>Weather Forecasting Skill </vt:lpstr>
      <vt:lpstr>Weather Forecasting Skill </vt:lpstr>
      <vt:lpstr>Weather Forecasting Skill </vt:lpstr>
      <vt:lpstr>PowerPoint Presentation</vt:lpstr>
      <vt:lpstr>Water Quality Predictions</vt:lpstr>
      <vt:lpstr>Water Quality Issues are Near-Term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Pick a variable to forecast </vt:lpstr>
      <vt:lpstr>In groups, discuss how to forecast ____ </vt:lpstr>
      <vt:lpstr>PowerPoint Presentation</vt:lpstr>
      <vt:lpstr>PowerPoint Presentation</vt:lpstr>
      <vt:lpstr>Hands-on activity – Forecasting DOC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Forecasting Workshop – GLEON 21</dc:title>
  <dc:creator>Zwart, Jacob A</dc:creator>
  <cp:lastModifiedBy>Zwart, Jacob A</cp:lastModifiedBy>
  <cp:revision>60</cp:revision>
  <dcterms:created xsi:type="dcterms:W3CDTF">2019-10-31T12:01:41Z</dcterms:created>
  <dcterms:modified xsi:type="dcterms:W3CDTF">2019-11-02T19:55:22Z</dcterms:modified>
</cp:coreProperties>
</file>